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56" r:id="rId5"/>
    <p:sldId id="260" r:id="rId6"/>
    <p:sldId id="261" r:id="rId7"/>
    <p:sldId id="262" r:id="rId8"/>
    <p:sldId id="263" r:id="rId9"/>
  </p:sldIdLst>
  <p:sldSz cx="9144000" cy="6858000" type="screen4x3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F"/>
    <a:srgbClr val="909090"/>
    <a:srgbClr val="005295"/>
    <a:srgbClr val="4C4C4C"/>
    <a:srgbClr val="F5F01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AC512-B0E1-B14C-A537-F433C03A1969}" type="datetimeFigureOut">
              <a:rPr lang="en-US" smtClean="0"/>
              <a:t>5/4/2021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EBB7-5ED0-304B-87C7-FD104F3E9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934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9F17C-96B4-1648-AEE1-A1CAE849CC5A}" type="datetimeFigureOut">
              <a:rPr lang="en-US" smtClean="0"/>
              <a:t>5/4/2021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0F1E-6D51-7B46-91C9-304FC1E7E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5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4DCF1E-A6B3-410E-B423-12C24CD5AA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57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D8C733-D2D7-4C9D-9707-D6EEAECCF6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9703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052026-D22C-4FF3-8902-B737FCC534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906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3D5E00-390E-40A3-BE59-D3F894235C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010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A053A5-A372-4B7F-BCB8-B60B5DB350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20F1E-6D51-7B46-91C9-304FC1E7EA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47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Titl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04" y="2482517"/>
            <a:ext cx="5446286" cy="1007584"/>
          </a:xfrm>
        </p:spPr>
        <p:txBody>
          <a:bodyPr>
            <a:noAutofit/>
          </a:bodyPr>
          <a:lstStyle>
            <a:lvl1pPr>
              <a:defRPr sz="3400" b="1" i="0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3663691"/>
            <a:ext cx="5453627" cy="9410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00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988061" y="2143411"/>
            <a:ext cx="577129" cy="261610"/>
          </a:xfrm>
          <a:prstGeom prst="rect">
            <a:avLst/>
          </a:prstGeom>
          <a:solidFill>
            <a:srgbClr val="00529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0" i="0" dirty="0">
                <a:solidFill>
                  <a:srgbClr val="F5F019"/>
                </a:solidFill>
                <a:latin typeface="Montserrat ExtraBold"/>
                <a:cs typeface="Montserrat ExtraBold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13259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832" y="2010005"/>
            <a:ext cx="7674968" cy="3502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9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4717" y="974184"/>
            <a:ext cx="6953066" cy="507776"/>
          </a:xfrm>
        </p:spPr>
        <p:txBody>
          <a:bodyPr anchor="t">
            <a:normAutofit/>
          </a:bodyPr>
          <a:lstStyle>
            <a:lvl1pPr algn="l">
              <a:defRPr sz="18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>
                <a:solidFill>
                  <a:srgbClr val="00002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69" y="983618"/>
            <a:ext cx="6889530" cy="5080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832" y="1640700"/>
            <a:ext cx="3636368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1080" y="1640700"/>
            <a:ext cx="3915719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6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832" y="1716215"/>
            <a:ext cx="3485556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832" y="2141838"/>
            <a:ext cx="3485556" cy="348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6214"/>
            <a:ext cx="4041775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162" y="2141838"/>
            <a:ext cx="3970638" cy="3487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C_PPT_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Content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86759" y="983619"/>
            <a:ext cx="6900040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2199" y="6021390"/>
            <a:ext cx="5062533" cy="341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 cap="all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6949" y="6021390"/>
            <a:ext cx="927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rgbClr val="005295"/>
                </a:solidFill>
                <a:latin typeface="Montserrat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011832" y="1482811"/>
            <a:ext cx="7674968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11832" y="2010005"/>
            <a:ext cx="7674968" cy="360887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F56B66-6B22-4D72-989C-7CD23144A3BE}"/>
              </a:ext>
            </a:extLst>
          </p:cNvPr>
          <p:cNvPicPr/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1" y="730893"/>
            <a:ext cx="617116" cy="678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82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1800" b="1" i="0" kern="1200" cap="all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GET A GRIP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ON SAFETY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3" y="3663691"/>
            <a:ext cx="3154960" cy="941049"/>
          </a:xfrm>
        </p:spPr>
        <p:txBody>
          <a:bodyPr/>
          <a:lstStyle/>
          <a:p>
            <a:r>
              <a:rPr lang="en-US" b="1" dirty="0">
                <a:latin typeface="Trebuchet MS" panose="020B0603020202020204" pitchFamily="34" charset="0"/>
              </a:rPr>
              <a:t>Activity Package 2 – Safety Moment</a:t>
            </a:r>
          </a:p>
          <a:p>
            <a:r>
              <a:rPr lang="en-US" dirty="0">
                <a:latin typeface="Trebuchet MS" panose="020B0603020202020204" pitchFamily="34" charset="0"/>
              </a:rPr>
              <a:t>Boots and Grips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988062" y="3624388"/>
            <a:ext cx="2861015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0A3C43-9FCC-4594-8518-97A68B4AC52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6902"/>
            <a:ext cx="1652857" cy="1817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4174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/>
              <a:t>Boots and grips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776534"/>
            <a:ext cx="7674917" cy="594134"/>
          </a:xfrm>
        </p:spPr>
        <p:txBody>
          <a:bodyPr>
            <a:normAutofit/>
          </a:bodyPr>
          <a:lstStyle/>
          <a:p>
            <a:pPr marL="228600">
              <a:lnSpc>
                <a:spcPct val="150000"/>
              </a:lnSpc>
              <a:buClr>
                <a:schemeClr val="tx1"/>
              </a:buClr>
            </a:pPr>
            <a:r>
              <a:rPr lang="en-US" sz="2000" dirty="0"/>
              <a:t>Appropriate footwear is key for your safety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9B5C512-9B40-45ED-8478-2EFA384F98D1}"/>
              </a:ext>
            </a:extLst>
          </p:cNvPr>
          <p:cNvSpPr txBox="1">
            <a:spLocks/>
          </p:cNvSpPr>
          <p:nvPr/>
        </p:nvSpPr>
        <p:spPr>
          <a:xfrm>
            <a:off x="3826932" y="2588903"/>
            <a:ext cx="4724093" cy="1365954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 fontScale="77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400" b="0" i="0" kern="1200">
                <a:solidFill>
                  <a:srgbClr val="00002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>
              <a:buClr>
                <a:schemeClr val="tx1"/>
              </a:buClr>
            </a:pPr>
            <a:r>
              <a:rPr lang="en-US" sz="2100" b="1" dirty="0">
                <a:solidFill>
                  <a:schemeClr val="tx2">
                    <a:lumMod val="50000"/>
                  </a:schemeClr>
                </a:solidFill>
              </a:rPr>
              <a:t>Boots</a:t>
            </a:r>
            <a:endParaRPr lang="en-US" sz="1800" b="1" dirty="0">
              <a:solidFill>
                <a:schemeClr val="tx2">
                  <a:lumMod val="50000"/>
                </a:schemeClr>
              </a:solidFill>
            </a:endParaRPr>
          </a:p>
          <a:p>
            <a:pPr marL="742950" lvl="1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High quality boots promote both comfort and safety</a:t>
            </a:r>
          </a:p>
          <a:p>
            <a:pPr marL="742950" lvl="1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Look for boots with soles made of Vibram™, Thermoplastic Polyurethane (TPU), rubber or </a:t>
            </a:r>
            <a:r>
              <a:rPr lang="en-US" alt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oarprene</a:t>
            </a:r>
            <a:r>
              <a:rPr lang="en-US" alt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  <a:p>
            <a:pPr marL="285750">
              <a:buClr>
                <a:schemeClr val="tx1"/>
              </a:buClr>
            </a:pPr>
            <a:endParaRPr lang="en-US" sz="1600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18691A9-9A6C-40A3-A382-C98505B03752}"/>
              </a:ext>
            </a:extLst>
          </p:cNvPr>
          <p:cNvSpPr txBox="1">
            <a:spLocks/>
          </p:cNvSpPr>
          <p:nvPr/>
        </p:nvSpPr>
        <p:spPr>
          <a:xfrm>
            <a:off x="3826933" y="4305146"/>
            <a:ext cx="4724093" cy="1365954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 fontScale="77500" lnSpcReduction="2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400" b="0" i="0" kern="1200">
                <a:solidFill>
                  <a:srgbClr val="00002F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rgbClr val="F5F019"/>
              </a:buClr>
              <a:buSzPct val="70000"/>
              <a:buFont typeface="Lucida Grande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Clr>
                <a:srgbClr val="005295"/>
              </a:buClr>
              <a:buSzPct val="70000"/>
              <a:buFont typeface="Lucida Grande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>
              <a:buClr>
                <a:schemeClr val="tx1"/>
              </a:buClr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Grips</a:t>
            </a:r>
            <a:endParaRPr lang="en-US" sz="1800" b="1" dirty="0">
              <a:solidFill>
                <a:schemeClr val="tx2">
                  <a:lumMod val="50000"/>
                </a:schemeClr>
              </a:solidFill>
            </a:endParaRP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Over-the-shoe traction aids can provide additional slip resistance 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Lightweight, fit over all types of shoes and are effective in snow, ice, oil, grease and free-standing water</a:t>
            </a:r>
          </a:p>
          <a:p>
            <a:pPr marL="285750">
              <a:buClr>
                <a:schemeClr val="tx1"/>
              </a:buClr>
            </a:pPr>
            <a:endParaRPr lang="en-US" sz="1600" dirty="0"/>
          </a:p>
        </p:txBody>
      </p:sp>
      <p:pic>
        <p:nvPicPr>
          <p:cNvPr id="11" name="Picture 11" descr="Catalogue">
            <a:hlinkClick r:id="" action="ppaction://noaction"/>
            <a:extLst>
              <a:ext uri="{FF2B5EF4-FFF2-40B4-BE49-F238E27FC236}">
                <a16:creationId xmlns:a16="http://schemas.microsoft.com/office/drawing/2014/main" id="{4E0F2DBB-E12F-487D-A2BF-872D2AF9C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644" y="2707377"/>
            <a:ext cx="1129006" cy="1129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 descr="Copy of Grips Lite White Background">
            <a:extLst>
              <a:ext uri="{FF2B5EF4-FFF2-40B4-BE49-F238E27FC236}">
                <a16:creationId xmlns:a16="http://schemas.microsoft.com/office/drawing/2014/main" id="{B98AA1AE-F1A2-4A82-8FF6-B7B79DE73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327" y="4313685"/>
            <a:ext cx="1178092" cy="1348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0806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Boots and grips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CA" sz="2800" dirty="0"/>
              <a:t>How do we protect ourselves?   </a:t>
            </a:r>
            <a:r>
              <a:rPr lang="en-CA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Identify</a:t>
            </a:r>
            <a:br>
              <a:rPr lang="en-CA" dirty="0"/>
            </a:br>
            <a:endParaRPr lang="en-US" sz="1900" dirty="0"/>
          </a:p>
          <a:p>
            <a:pPr>
              <a:defRPr/>
            </a:pPr>
            <a:r>
              <a:rPr lang="en-US" sz="1800" dirty="0"/>
              <a:t>Understand that slips, trips and falls can happen anytime, anywhere, at home or at work:</a:t>
            </a:r>
          </a:p>
          <a:p>
            <a:pPr>
              <a:defRPr/>
            </a:pPr>
            <a:endParaRPr lang="en-US" sz="1800" dirty="0"/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2F"/>
                </a:solidFill>
                <a:cs typeface="Arial" charset="0"/>
              </a:rPr>
              <a:t>Slip related incidents are due mainly to inadequate grip between footwear and walking surfaces</a:t>
            </a: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srgbClr val="00002F"/>
              </a:solidFill>
              <a:cs typeface="Arial" charset="0"/>
            </a:endParaRP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2F"/>
                </a:solidFill>
                <a:cs typeface="Arial" charset="0"/>
              </a:rPr>
              <a:t>Risk increased when surfaces are covered by water, mud, frost,  slush, snow or ice</a:t>
            </a:r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endParaRPr lang="en-US" sz="1800" dirty="0">
              <a:cs typeface="Arial" charset="0"/>
            </a:endParaRPr>
          </a:p>
          <a:p>
            <a:pPr marL="742950" lvl="1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002F"/>
                </a:solidFill>
                <a:cs typeface="Arial" charset="0"/>
              </a:rPr>
              <a:t>Falls may result in bruises, pulled or strained muscles, joint injury, fractures, head trauma or even death</a:t>
            </a:r>
          </a:p>
        </p:txBody>
      </p:sp>
    </p:spTree>
    <p:extLst>
      <p:ext uri="{BB962C8B-B14F-4D97-AF65-F5344CB8AC3E}">
        <p14:creationId xmlns:p14="http://schemas.microsoft.com/office/powerpoint/2010/main" val="2874535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Boots and grips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CA" sz="2800" dirty="0"/>
              <a:t>What’s Next?   </a:t>
            </a:r>
            <a:r>
              <a:rPr lang="en-CA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Control</a:t>
            </a:r>
            <a:br>
              <a:rPr lang="en-CA" dirty="0"/>
            </a:br>
            <a:endParaRPr lang="en-US" sz="1900" dirty="0"/>
          </a:p>
          <a:p>
            <a:pPr>
              <a:defRPr/>
            </a:pPr>
            <a:r>
              <a:rPr lang="en-CA" sz="1900" dirty="0"/>
              <a:t>Allow plenty of time to get to your destination, wear proper footwear, and watch where you are walking.</a:t>
            </a:r>
            <a:br>
              <a:rPr lang="en-CA" sz="1900" dirty="0"/>
            </a:br>
            <a:endParaRPr lang="en-CA" sz="1900" dirty="0"/>
          </a:p>
          <a:p>
            <a:pPr>
              <a:defRPr/>
            </a:pPr>
            <a:r>
              <a:rPr lang="en-CA" sz="1900" dirty="0"/>
              <a:t>Pay extra attention to boots and grips.</a:t>
            </a:r>
            <a:br>
              <a:rPr lang="en-CA" sz="1900" dirty="0"/>
            </a:br>
            <a:endParaRPr lang="en-CA" sz="1900" dirty="0"/>
          </a:p>
          <a:p>
            <a:pPr>
              <a:defRPr/>
            </a:pPr>
            <a:r>
              <a:rPr lang="en-CA" sz="1900" dirty="0"/>
              <a:t>For more information on the safest boot soles, over-the-shoe traction aids, and what type of grips would work best in your area, please contact your safety department.</a:t>
            </a:r>
          </a:p>
        </p:txBody>
      </p:sp>
    </p:spTree>
    <p:extLst>
      <p:ext uri="{BB962C8B-B14F-4D97-AF65-F5344CB8AC3E}">
        <p14:creationId xmlns:p14="http://schemas.microsoft.com/office/powerpoint/2010/main" val="2659079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Boots and grips</a:t>
            </a:r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9B53712-ECA2-48CA-AE3D-9B390108FF77}"/>
              </a:ext>
            </a:extLst>
          </p:cNvPr>
          <p:cNvGrpSpPr/>
          <p:nvPr/>
        </p:nvGrpSpPr>
        <p:grpSpPr>
          <a:xfrm>
            <a:off x="1422401" y="1631247"/>
            <a:ext cx="6417038" cy="3936864"/>
            <a:chOff x="457200" y="1238250"/>
            <a:chExt cx="8305800" cy="5541963"/>
          </a:xfrm>
        </p:grpSpPr>
        <p:pic>
          <p:nvPicPr>
            <p:cNvPr id="15" name="Picture 2" descr="K:\My Documents\EHS\STF\Images\wave 2 text_e.jpg">
              <a:extLst>
                <a:ext uri="{FF2B5EF4-FFF2-40B4-BE49-F238E27FC236}">
                  <a16:creationId xmlns:a16="http://schemas.microsoft.com/office/drawing/2014/main" id="{1A528195-8CF4-41AA-9DC0-255E4AD29B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238250"/>
              <a:ext cx="5178425" cy="2865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3" descr="C:\Documents and Settings\ffuchs\Desktop\IMG_5874.jpg">
              <a:extLst>
                <a:ext uri="{FF2B5EF4-FFF2-40B4-BE49-F238E27FC236}">
                  <a16:creationId xmlns:a16="http://schemas.microsoft.com/office/drawing/2014/main" id="{D326BB61-B1A0-48F7-B07D-E2FBCABD6C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308"/>
            <a:stretch>
              <a:fillRect/>
            </a:stretch>
          </p:blipFill>
          <p:spPr bwMode="auto">
            <a:xfrm>
              <a:off x="5740400" y="1254125"/>
              <a:ext cx="2946400" cy="3567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4" descr="C:\Documents and Settings\ffuchs\Desktop\IMG_5758 (ffuchs v1).jpg">
              <a:extLst>
                <a:ext uri="{FF2B5EF4-FFF2-40B4-BE49-F238E27FC236}">
                  <a16:creationId xmlns:a16="http://schemas.microsoft.com/office/drawing/2014/main" id="{660B3E57-56E2-4DE8-81C1-B45320394A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24599" r="15331" b="-2376"/>
            <a:stretch>
              <a:fillRect/>
            </a:stretch>
          </p:blipFill>
          <p:spPr bwMode="auto">
            <a:xfrm>
              <a:off x="4252913" y="4219575"/>
              <a:ext cx="1371600" cy="2560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6" descr="C:\Documents and Settings\ffuchs\Desktop\IMG_5719 (ffuchs v1).jpg">
              <a:extLst>
                <a:ext uri="{FF2B5EF4-FFF2-40B4-BE49-F238E27FC236}">
                  <a16:creationId xmlns:a16="http://schemas.microsoft.com/office/drawing/2014/main" id="{C705B7C7-2324-48D7-919D-7EFCF35C40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550" y="4271963"/>
              <a:ext cx="3651250" cy="2433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3" descr="BX000317022100">
              <a:extLst>
                <a:ext uri="{FF2B5EF4-FFF2-40B4-BE49-F238E27FC236}">
                  <a16:creationId xmlns:a16="http://schemas.microsoft.com/office/drawing/2014/main" id="{FFC9FCF8-8C97-4A8E-9E8A-154DCC474F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0725" y="4876800"/>
              <a:ext cx="2962275" cy="1782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0619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AD85BB-4873-4FC0-9D8F-7ED6F4D6BEC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ac092f20-18a2-428e-b422-b0f4fc5806d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464BA53-BCC0-4373-AA16-6A20A51B07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6316F6-EFAB-4B48-85D0-4FA871263DDC}"/>
</file>

<file path=docProps/app.xml><?xml version="1.0" encoding="utf-8"?>
<Properties xmlns="http://schemas.openxmlformats.org/officeDocument/2006/extended-properties" xmlns:vt="http://schemas.openxmlformats.org/officeDocument/2006/docPropsVTypes">
  <TotalTime>2501</TotalTime>
  <Words>244</Words>
  <Application>Microsoft Office PowerPoint</Application>
  <PresentationFormat>On-screen Show (4:3)</PresentationFormat>
  <Paragraphs>31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Lucida Grande</vt:lpstr>
      <vt:lpstr>Montserrat</vt:lpstr>
      <vt:lpstr>Montserrat ExtraBold</vt:lpstr>
      <vt:lpstr>Trebuchet MS</vt:lpstr>
      <vt:lpstr>Verdana</vt:lpstr>
      <vt:lpstr>Office Theme</vt:lpstr>
      <vt:lpstr>GET A GRIP ON SAFETY</vt:lpstr>
      <vt:lpstr>Boots and grips</vt:lpstr>
      <vt:lpstr>Boots and grips</vt:lpstr>
      <vt:lpstr>Boots and grips</vt:lpstr>
      <vt:lpstr>Boots and grips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Zebedee</dc:creator>
  <cp:lastModifiedBy>Tim Gondek</cp:lastModifiedBy>
  <cp:revision>58</cp:revision>
  <dcterms:created xsi:type="dcterms:W3CDTF">2018-07-05T18:21:49Z</dcterms:created>
  <dcterms:modified xsi:type="dcterms:W3CDTF">2021-05-04T18:58:38Z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</Properties>
</file>