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6" r:id="rId5"/>
    <p:sldId id="260" r:id="rId6"/>
    <p:sldId id="261" r:id="rId7"/>
    <p:sldId id="262" r:id="rId8"/>
    <p:sldId id="263" r:id="rId9"/>
  </p:sldIdLst>
  <p:sldSz cx="9144000" cy="6858000" type="screen4x3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BF1E2A-7B7B-B761-2145-8E67E0C3FCE1}" name="Stephanie Thomas" initials="ST" userId="S::stephanie.thomas@energysafetycanada.com::5c08f5f5-3ffc-466e-9cb2-d7bc2f0361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295"/>
    <a:srgbClr val="00002F"/>
    <a:srgbClr val="909090"/>
    <a:srgbClr val="4C4C4C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7884CF-D382-437F-A706-73D563394D32}" v="5" dt="2022-10-26T16:37:37.3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703" autoAdjust="0"/>
  </p:normalViewPr>
  <p:slideViewPr>
    <p:cSldViewPr snapToGrid="0" snapToObjects="1">
      <p:cViewPr varScale="1">
        <p:scale>
          <a:sx n="92" d="100"/>
          <a:sy n="92" d="100"/>
        </p:scale>
        <p:origin x="154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4DCF1E-A6B3-410E-B423-12C24CD5AA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57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D8C733-D2D7-4C9D-9707-D6EEAECCF6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970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052026-D22C-4FF3-8902-B737FCC534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06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D5E00-390E-40A3-BE59-D3F894235C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010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A053A5-A372-4B7F-BCB8-B60B5DB350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47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3" y="3663691"/>
            <a:ext cx="3154960" cy="941049"/>
          </a:xfrm>
        </p:spPr>
        <p:txBody>
          <a:bodyPr/>
          <a:lstStyle/>
          <a:p>
            <a:r>
              <a:rPr lang="en-US" b="1" dirty="0">
                <a:latin typeface="Trebuchet MS" panose="020B0603020202020204" pitchFamily="34" charset="0"/>
              </a:rPr>
              <a:t>Activity Package 1 – Safety Moment</a:t>
            </a:r>
          </a:p>
          <a:p>
            <a:r>
              <a:rPr lang="en-US" dirty="0">
                <a:latin typeface="Trebuchet MS" panose="020B0603020202020204" pitchFamily="34" charset="0"/>
              </a:rPr>
              <a:t>Transition Zones and Walkways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Transition Zones and Walkways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4"/>
            <a:ext cx="7674917" cy="594134"/>
          </a:xfrm>
        </p:spPr>
        <p:txBody>
          <a:bodyPr>
            <a:normAutofit/>
          </a:bodyPr>
          <a:lstStyle/>
          <a:p>
            <a:pPr marL="228600">
              <a:lnSpc>
                <a:spcPct val="150000"/>
              </a:lnSpc>
              <a:buClr>
                <a:schemeClr val="tx1"/>
              </a:buClr>
            </a:pPr>
            <a:r>
              <a:rPr lang="en-US" sz="2000" dirty="0"/>
              <a:t>What are transition zones and walkways?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9B5C512-9B40-45ED-8478-2EFA384F98D1}"/>
              </a:ext>
            </a:extLst>
          </p:cNvPr>
          <p:cNvSpPr txBox="1">
            <a:spLocks/>
          </p:cNvSpPr>
          <p:nvPr/>
        </p:nvSpPr>
        <p:spPr>
          <a:xfrm>
            <a:off x="3826932" y="2588903"/>
            <a:ext cx="4724093" cy="1365954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 fontScale="850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400" b="0" i="0" kern="1200">
                <a:solidFill>
                  <a:srgbClr val="00002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>
              <a:buClr>
                <a:schemeClr val="tx1"/>
              </a:buClr>
            </a:pPr>
            <a:r>
              <a:rPr lang="en-US" sz="2100" b="1" dirty="0">
                <a:solidFill>
                  <a:schemeClr val="tx2">
                    <a:lumMod val="50000"/>
                  </a:schemeClr>
                </a:solidFill>
              </a:rPr>
              <a:t>Transition Zone</a:t>
            </a:r>
          </a:p>
          <a:p>
            <a:pPr lvl="1">
              <a:buClr>
                <a:schemeClr val="tx2">
                  <a:lumMod val="50000"/>
                </a:schemeClr>
              </a:buClr>
            </a:pPr>
            <a:r>
              <a:rPr lang="en-US" altLang="en-US" sz="1900" dirty="0">
                <a:solidFill>
                  <a:srgbClr val="005295"/>
                </a:solidFill>
              </a:rPr>
              <a:t>An example of a transition zone is moving from one surface from another, like from rug to tile in the office or from concrete to steel grading at a work site.</a:t>
            </a:r>
            <a:endParaRPr lang="en-US" sz="1400" dirty="0">
              <a:solidFill>
                <a:srgbClr val="005295"/>
              </a:solidFill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18691A9-9A6C-40A3-A382-C98505B03752}"/>
              </a:ext>
            </a:extLst>
          </p:cNvPr>
          <p:cNvSpPr txBox="1">
            <a:spLocks/>
          </p:cNvSpPr>
          <p:nvPr/>
        </p:nvSpPr>
        <p:spPr>
          <a:xfrm>
            <a:off x="3826933" y="4305146"/>
            <a:ext cx="4724093" cy="1365954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400" b="0" i="0" kern="1200">
                <a:solidFill>
                  <a:srgbClr val="00002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>
              <a:buClr>
                <a:schemeClr val="tx1"/>
              </a:buClr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Walkway</a:t>
            </a:r>
            <a:endParaRPr lang="en-US" sz="1800" b="1" dirty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buClr>
                <a:srgbClr val="00002F"/>
              </a:buClr>
              <a:defRPr/>
            </a:pPr>
            <a:r>
              <a:rPr lang="en-US" sz="1600" dirty="0">
                <a:solidFill>
                  <a:srgbClr val="005295"/>
                </a:solidFill>
              </a:rPr>
              <a:t>An example of a walkway is an identified pathway regularly used to get from point A to point B.</a:t>
            </a:r>
            <a:endParaRPr lang="en-US" sz="1200" dirty="0">
              <a:solidFill>
                <a:srgbClr val="005295"/>
              </a:solidFill>
            </a:endParaRPr>
          </a:p>
        </p:txBody>
      </p:sp>
      <p:pic>
        <p:nvPicPr>
          <p:cNvPr id="3" name="Picture 9" descr="C:\Users\mgauley\Desktop\Safety Moments\Pics\All Pics\IMG_5868.JPG">
            <a:extLst>
              <a:ext uri="{FF2B5EF4-FFF2-40B4-BE49-F238E27FC236}">
                <a16:creationId xmlns:a16="http://schemas.microsoft.com/office/drawing/2014/main" id="{224EB765-082B-3C07-1D3B-5F1DAC8411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96" y="2409855"/>
            <a:ext cx="2520153" cy="168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C:\Users\mgauley\Desktop\Safety Moments\Pics\All Pics\IMG_6045.JPG">
            <a:extLst>
              <a:ext uri="{FF2B5EF4-FFF2-40B4-BE49-F238E27FC236}">
                <a16:creationId xmlns:a16="http://schemas.microsoft.com/office/drawing/2014/main" id="{528FFBB1-ECBB-E9FD-EBD6-04212D1B5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196" y="4173092"/>
            <a:ext cx="2520153" cy="1713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Transition Zones and Walkways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1"/>
            <a:ext cx="7809408" cy="4213506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en-CA" sz="12800" dirty="0"/>
              <a:t>How do we protect ourselves?  </a:t>
            </a:r>
            <a:r>
              <a:rPr lang="en-CA" sz="12800" dirty="0">
                <a:solidFill>
                  <a:srgbClr val="005295"/>
                </a:solidFill>
              </a:rPr>
              <a:t> </a:t>
            </a:r>
            <a:r>
              <a:rPr lang="en-CA" sz="12800" b="1" dirty="0">
                <a:solidFill>
                  <a:srgbClr val="005295"/>
                </a:solidFill>
              </a:rPr>
              <a:t>IDENTIFY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US" sz="8400" dirty="0"/>
              <a:t>Recognize </a:t>
            </a:r>
            <a:r>
              <a:rPr lang="en-US" sz="8400" b="1" dirty="0"/>
              <a:t>transition zones </a:t>
            </a:r>
            <a:r>
              <a:rPr lang="en-US" sz="8400" dirty="0"/>
              <a:t>and protect yourself:</a:t>
            </a:r>
          </a:p>
          <a:p>
            <a:pPr marL="742950" lvl="1" indent="-28575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6800" dirty="0">
                <a:solidFill>
                  <a:srgbClr val="00002F"/>
                </a:solidFill>
                <a:cs typeface="Arial" charset="0"/>
              </a:rPr>
              <a:t>Stay alert</a:t>
            </a:r>
          </a:p>
          <a:p>
            <a:pPr marL="742950" lvl="1" indent="-28575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6800" dirty="0">
                <a:solidFill>
                  <a:srgbClr val="00002F"/>
                </a:solidFill>
                <a:cs typeface="Arial" charset="0"/>
              </a:rPr>
              <a:t>Monitor your surroundings, both near and far, for upcoming changes</a:t>
            </a:r>
          </a:p>
          <a:p>
            <a:pPr marL="742950" lvl="1" indent="-28575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6800" dirty="0">
                <a:solidFill>
                  <a:srgbClr val="00002F"/>
                </a:solidFill>
                <a:cs typeface="Arial" charset="0"/>
              </a:rPr>
              <a:t>Pay attention and do not rush </a:t>
            </a:r>
          </a:p>
          <a:p>
            <a:pPr marL="742950" lvl="1" indent="-28575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6800" dirty="0">
                <a:solidFill>
                  <a:srgbClr val="00002F"/>
                </a:solidFill>
                <a:cs typeface="Arial" charset="0"/>
              </a:rPr>
              <a:t>Be aware when moving from one surface to another &amp; test when unsure</a:t>
            </a:r>
          </a:p>
          <a:p>
            <a:pPr marL="742950" lvl="1" indent="-28575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6800" dirty="0">
                <a:solidFill>
                  <a:srgbClr val="00002F"/>
                </a:solidFill>
                <a:cs typeface="Arial" charset="0"/>
              </a:rPr>
              <a:t>Remember that ‘walking is working’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endParaRPr lang="en-US" sz="2100" dirty="0">
              <a:solidFill>
                <a:srgbClr val="00002F"/>
              </a:solidFill>
              <a:cs typeface="Arial" charset="0"/>
            </a:endParaRPr>
          </a:p>
          <a:p>
            <a:pPr marL="0" lvl="1">
              <a:defRPr/>
            </a:pPr>
            <a:r>
              <a:rPr lang="en-US" sz="8400" dirty="0">
                <a:solidFill>
                  <a:srgbClr val="00002F"/>
                </a:solidFill>
              </a:rPr>
              <a:t>Be aware of uneven walkways: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7200" dirty="0">
                <a:solidFill>
                  <a:srgbClr val="00002F"/>
                </a:solidFill>
                <a:cs typeface="Arial" charset="0"/>
              </a:rPr>
              <a:t>Avoid slippery walking surfaces</a:t>
            </a:r>
          </a:p>
          <a:p>
            <a:pPr lvl="1">
              <a:buClr>
                <a:srgbClr val="00002F"/>
              </a:buClr>
              <a:defRPr/>
            </a:pPr>
            <a:endParaRPr lang="en-US" sz="3700" dirty="0">
              <a:solidFill>
                <a:srgbClr val="00002F"/>
              </a:solidFill>
              <a:cs typeface="Arial" charset="0"/>
            </a:endParaRPr>
          </a:p>
          <a:p>
            <a:pPr marL="0" lvl="1">
              <a:defRPr/>
            </a:pPr>
            <a:r>
              <a:rPr lang="en-US" sz="8400" dirty="0">
                <a:solidFill>
                  <a:srgbClr val="00002F"/>
                </a:solidFill>
              </a:rPr>
              <a:t>Remember, falls can result in a range of injuries </a:t>
            </a:r>
            <a:r>
              <a:rPr lang="en-CA" sz="8400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Arial" panose="020B0604020202020204" pitchFamily="34" charset="0"/>
              </a:rPr>
              <a:t>—</a:t>
            </a:r>
            <a:r>
              <a:rPr lang="en-US" sz="8400" dirty="0">
                <a:solidFill>
                  <a:srgbClr val="00002F"/>
                </a:solidFill>
              </a:rPr>
              <a:t> from bruises or pulled/strained muscles, joint injuries or fractures, to head trauma or even death.</a:t>
            </a:r>
          </a:p>
        </p:txBody>
      </p:sp>
    </p:spTree>
    <p:extLst>
      <p:ext uri="{BB962C8B-B14F-4D97-AF65-F5344CB8AC3E}">
        <p14:creationId xmlns:p14="http://schemas.microsoft.com/office/powerpoint/2010/main" val="287453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Transition Zones and Walkways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en-CA" sz="5100" dirty="0"/>
              <a:t>What’s Next?   </a:t>
            </a:r>
            <a:r>
              <a:rPr lang="en-CA" sz="5100" b="1" dirty="0">
                <a:solidFill>
                  <a:srgbClr val="005295"/>
                </a:solidFill>
              </a:rPr>
              <a:t>CONTROL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US" sz="3300" dirty="0"/>
              <a:t>If you see a hazard, </a:t>
            </a:r>
            <a:r>
              <a:rPr lang="en-US" sz="3300" b="1" dirty="0"/>
              <a:t>own it</a:t>
            </a:r>
            <a:r>
              <a:rPr lang="en-US" sz="2900" dirty="0"/>
              <a:t>: </a:t>
            </a:r>
          </a:p>
          <a:p>
            <a:pPr marL="742950" marR="0" lvl="1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2F"/>
              </a:buClr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lang="en-US" sz="2900" dirty="0">
                <a:solidFill>
                  <a:srgbClr val="00002F"/>
                </a:solidFill>
              </a:rPr>
              <a:t>What might not be a big deal to you could be deadly to others</a:t>
            </a:r>
          </a:p>
          <a:p>
            <a:pPr marL="0" marR="0" lvl="1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2F"/>
              </a:buClr>
              <a:buSzPct val="70000"/>
              <a:tabLst/>
              <a:defRPr/>
            </a:pPr>
            <a:endParaRPr lang="en-US" sz="2000" dirty="0">
              <a:solidFill>
                <a:srgbClr val="00002F"/>
              </a:solidFill>
            </a:endParaRPr>
          </a:p>
          <a:p>
            <a:pPr marL="0" marR="0" lvl="1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2F"/>
              </a:buClr>
              <a:buSzPct val="70000"/>
              <a:tabLst/>
              <a:defRPr/>
            </a:pPr>
            <a:r>
              <a:rPr lang="en-US" sz="3300" dirty="0">
                <a:solidFill>
                  <a:srgbClr val="00002F"/>
                </a:solidFill>
              </a:rPr>
              <a:t>Correct and/or communicate all hazards:</a:t>
            </a:r>
          </a:p>
          <a:p>
            <a:pPr marL="742950" marR="0" lvl="1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2F"/>
              </a:buClr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lang="en-US" sz="2900" dirty="0">
                <a:solidFill>
                  <a:srgbClr val="00002F"/>
                </a:solidFill>
              </a:rPr>
              <a:t>Report all incidents and near misses for prevention</a:t>
            </a:r>
          </a:p>
          <a:p>
            <a:pPr marL="0" marR="0" lvl="1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2F"/>
              </a:buClr>
              <a:buSzPct val="70000"/>
              <a:tabLst/>
              <a:defRPr/>
            </a:pPr>
            <a:endParaRPr lang="en-US" sz="2000" dirty="0">
              <a:solidFill>
                <a:srgbClr val="00002F"/>
              </a:solidFill>
            </a:endParaRPr>
          </a:p>
          <a:p>
            <a:pPr marL="0" marR="0" lvl="1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2F"/>
              </a:buClr>
              <a:buSzPct val="70000"/>
              <a:tabLst/>
              <a:defRPr/>
            </a:pPr>
            <a:r>
              <a:rPr lang="en-US" sz="3300" dirty="0">
                <a:solidFill>
                  <a:srgbClr val="00002F"/>
                </a:solidFill>
              </a:rPr>
              <a:t>Good housekeeping prevents slips, trips and falls:</a:t>
            </a:r>
          </a:p>
          <a:p>
            <a:pPr marL="742950" marR="0" lvl="1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2F"/>
              </a:buClr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lang="en-US" sz="2900" dirty="0">
                <a:solidFill>
                  <a:srgbClr val="00002F"/>
                </a:solidFill>
              </a:rPr>
              <a:t>Remove tripping hazards from your work area</a:t>
            </a:r>
          </a:p>
          <a:p>
            <a:pPr marL="742950" marR="0" lvl="1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2F"/>
              </a:buClr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lang="en-US" sz="2900" dirty="0">
                <a:solidFill>
                  <a:srgbClr val="00002F"/>
                </a:solidFill>
              </a:rPr>
              <a:t>Ensure cords, hoses and cables are covered and out of the way</a:t>
            </a:r>
          </a:p>
          <a:p>
            <a:pPr marL="0" marR="0" lvl="1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2F"/>
              </a:buClr>
              <a:buSzPct val="70000"/>
              <a:tabLst/>
              <a:defRPr/>
            </a:pPr>
            <a:endParaRPr lang="en-US" sz="2000" dirty="0">
              <a:solidFill>
                <a:srgbClr val="00002F"/>
              </a:solidFill>
            </a:endParaRPr>
          </a:p>
          <a:p>
            <a:pPr marL="0" marR="0" lvl="1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2F"/>
              </a:buClr>
              <a:buSzPct val="70000"/>
              <a:tabLst/>
              <a:defRPr/>
            </a:pPr>
            <a:r>
              <a:rPr lang="en-US" sz="3300" dirty="0">
                <a:solidFill>
                  <a:srgbClr val="00002F"/>
                </a:solidFill>
              </a:rPr>
              <a:t>When it’s winter, walk like a penguin:</a:t>
            </a:r>
          </a:p>
          <a:p>
            <a:pPr marL="742950" marR="0" lvl="1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2F"/>
              </a:buClr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lang="en-US" sz="2900" dirty="0">
                <a:solidFill>
                  <a:srgbClr val="00002F"/>
                </a:solidFill>
              </a:rPr>
              <a:t>Smaller steps can help you control winter walking hazards</a:t>
            </a:r>
          </a:p>
        </p:txBody>
      </p:sp>
    </p:spTree>
    <p:extLst>
      <p:ext uri="{BB962C8B-B14F-4D97-AF65-F5344CB8AC3E}">
        <p14:creationId xmlns:p14="http://schemas.microsoft.com/office/powerpoint/2010/main" val="265907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Transition Zones and Walkways</a:t>
            </a:r>
            <a:endParaRPr lang="en-US" dirty="0"/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id="{EB235ACB-7765-C292-E512-08739E1E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417547" y="1588734"/>
            <a:ext cx="3867962" cy="2171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C:\Documents and Settings\ffuchs\Desktop\FP 2.0\Document Warehouse\40D - Emergency Preparedness\05 Mine Evacuation Routes\Pictures\LVF Shop2.jpg">
            <a:extLst>
              <a:ext uri="{FF2B5EF4-FFF2-40B4-BE49-F238E27FC236}">
                <a16:creationId xmlns:a16="http://schemas.microsoft.com/office/drawing/2014/main" id="{021A7EDF-E6E9-F5F5-A389-AAC8D6257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12001" b="427"/>
          <a:stretch>
            <a:fillRect/>
          </a:stretch>
        </p:blipFill>
        <p:spPr bwMode="auto">
          <a:xfrm>
            <a:off x="5345950" y="1597699"/>
            <a:ext cx="2276380" cy="193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Documents and Settings\ffuchs\Desktop\Get a Grip Stuff\Photos\Get a Grip Folder\eco walk mats waste lube island 004.jpg">
            <a:extLst>
              <a:ext uri="{FF2B5EF4-FFF2-40B4-BE49-F238E27FC236}">
                <a16:creationId xmlns:a16="http://schemas.microsoft.com/office/drawing/2014/main" id="{A9BBC71A-A6C9-C1B2-2BF3-2E38727644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35" b="10802"/>
          <a:stretch/>
        </p:blipFill>
        <p:spPr bwMode="auto">
          <a:xfrm>
            <a:off x="1417547" y="3870377"/>
            <a:ext cx="3835771" cy="177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C:\Documents and Settings\ffuchs\Desktop\Safety Moments\Pics\Slide 05 - Image 01.jpg">
            <a:extLst>
              <a:ext uri="{FF2B5EF4-FFF2-40B4-BE49-F238E27FC236}">
                <a16:creationId xmlns:a16="http://schemas.microsoft.com/office/drawing/2014/main" id="{AF263AFB-3910-575E-6AA0-D244B52C2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950" y="3587098"/>
            <a:ext cx="2276380" cy="2061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61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56316F6-EFAB-4B48-85D0-4FA871263D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c092f20-18a2-428e-b422-b0f4fc5806d2"/>
    <ds:schemaRef ds:uri="728caff2-5ae9-4741-a130-c1e3e75d4b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64BA53-BCC0-4373-AA16-6A20A51B07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AD85BB-4873-4FC0-9D8F-7ED6F4D6BEC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ac092f20-18a2-428e-b422-b0f4fc5806d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2591</TotalTime>
  <Words>287</Words>
  <Application>Microsoft Office PowerPoint</Application>
  <PresentationFormat>On-screen Show 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Lucida Grande</vt:lpstr>
      <vt:lpstr>Montserrat</vt:lpstr>
      <vt:lpstr>Montserrat ExtraBold</vt:lpstr>
      <vt:lpstr>Trebuchet MS</vt:lpstr>
      <vt:lpstr>Verdana</vt:lpstr>
      <vt:lpstr>Office Theme</vt:lpstr>
      <vt:lpstr>GET A GRIP ON SAFETY</vt:lpstr>
      <vt:lpstr>Transition Zones and Walkways</vt:lpstr>
      <vt:lpstr>Transition Zones and Walkways</vt:lpstr>
      <vt:lpstr>Transition Zones and Walkways</vt:lpstr>
      <vt:lpstr>Transition Zones and Walkways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Stephanie Thomas</cp:lastModifiedBy>
  <cp:revision>62</cp:revision>
  <dcterms:created xsi:type="dcterms:W3CDTF">2018-07-05T18:21:49Z</dcterms:created>
  <dcterms:modified xsi:type="dcterms:W3CDTF">2022-10-26T17:19:54Z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