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56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909090"/>
    <a:srgbClr val="005295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3" y="3663691"/>
            <a:ext cx="3154960" cy="941049"/>
          </a:xfrm>
        </p:spPr>
        <p:txBody>
          <a:bodyPr/>
          <a:lstStyle/>
          <a:p>
            <a:r>
              <a:rPr lang="en-US" b="1" dirty="0">
                <a:latin typeface="Trebuchet MS" panose="020B0603020202020204" pitchFamily="34" charset="0"/>
              </a:rPr>
              <a:t>Activity Package 6 – Safety Moment</a:t>
            </a:r>
          </a:p>
          <a:p>
            <a:r>
              <a:rPr lang="en-US" dirty="0">
                <a:latin typeface="Trebuchet MS" panose="020B0603020202020204" pitchFamily="34" charset="0"/>
              </a:rPr>
              <a:t>Ladder Safety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 err="1"/>
              <a:t>lAdder</a:t>
            </a:r>
            <a:r>
              <a:rPr lang="en-CA" dirty="0"/>
              <a:t> safety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2199" y="1525119"/>
            <a:ext cx="3849779" cy="482466"/>
          </a:xfrm>
        </p:spPr>
        <p:txBody>
          <a:bodyPr>
            <a:normAutofit/>
          </a:bodyPr>
          <a:lstStyle/>
          <a:p>
            <a:pPr marL="228600">
              <a:lnSpc>
                <a:spcPct val="120000"/>
              </a:lnSpc>
              <a:buClr>
                <a:schemeClr val="tx1"/>
              </a:buClr>
            </a:pPr>
            <a:r>
              <a:rPr lang="en-US" sz="2000" b="1" dirty="0"/>
              <a:t>Types of Ladders…</a:t>
            </a:r>
          </a:p>
          <a:p>
            <a:pPr marL="228600">
              <a:lnSpc>
                <a:spcPct val="150000"/>
              </a:lnSpc>
              <a:buClr>
                <a:schemeClr val="tx1"/>
              </a:buClr>
            </a:pPr>
            <a:endParaRPr lang="en-US" sz="2000" b="1" dirty="0"/>
          </a:p>
        </p:txBody>
      </p:sp>
      <p:pic>
        <p:nvPicPr>
          <p:cNvPr id="9" name="Picture 14" descr="http://www.climbmaxladders.com.au/wp-content/uploads/2012/07/fibreglass-extension-ladder.jpg">
            <a:extLst>
              <a:ext uri="{FF2B5EF4-FFF2-40B4-BE49-F238E27FC236}">
                <a16:creationId xmlns:a16="http://schemas.microsoft.com/office/drawing/2014/main" id="{8EBF7410-E8EC-483F-9961-986089FB5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604" y="3960351"/>
            <a:ext cx="680290" cy="180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 descr="http://www.okeeffes.com/ladders/images/cage_ladder.jpg">
            <a:extLst>
              <a:ext uri="{FF2B5EF4-FFF2-40B4-BE49-F238E27FC236}">
                <a16:creationId xmlns:a16="http://schemas.microsoft.com/office/drawing/2014/main" id="{B7BEACC6-E4BD-4859-BA15-15820D22A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692" y="1968559"/>
            <a:ext cx="988876" cy="181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0">
            <a:extLst>
              <a:ext uri="{FF2B5EF4-FFF2-40B4-BE49-F238E27FC236}">
                <a16:creationId xmlns:a16="http://schemas.microsoft.com/office/drawing/2014/main" id="{828D738E-DAF9-45E5-86A6-D90936C6C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2651" y="4053654"/>
            <a:ext cx="1092673" cy="1748396"/>
          </a:xfrm>
          <a:prstGeom prst="rect">
            <a:avLst/>
          </a:prstGeom>
        </p:spPr>
      </p:pic>
      <p:pic>
        <p:nvPicPr>
          <p:cNvPr id="15" name="Picture 18" descr="http://www.titanwwi.com/images/products/large/80/ladders-fiberglass-ladders-step-ladders-type-1A-extra-heavy-duty-fiberglass-double-step-ladder.jpg">
            <a:extLst>
              <a:ext uri="{FF2B5EF4-FFF2-40B4-BE49-F238E27FC236}">
                <a16:creationId xmlns:a16="http://schemas.microsoft.com/office/drawing/2014/main" id="{C12AE908-5DD3-4EFD-B19D-01F915162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032" y="2013181"/>
            <a:ext cx="1283434" cy="168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2">
            <a:extLst>
              <a:ext uri="{FF2B5EF4-FFF2-40B4-BE49-F238E27FC236}">
                <a16:creationId xmlns:a16="http://schemas.microsoft.com/office/drawing/2014/main" id="{EA06CEEF-CDDA-45DB-99B2-7E063E625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994" y="4099355"/>
            <a:ext cx="2155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Extension Ladders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F831215D-5653-43C1-BA9A-F631466A8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449" y="2281996"/>
            <a:ext cx="2126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Step Ladders</a:t>
            </a:r>
          </a:p>
        </p:txBody>
      </p:sp>
      <p:sp>
        <p:nvSpPr>
          <p:cNvPr id="18" name="TextBox 2">
            <a:extLst>
              <a:ext uri="{FF2B5EF4-FFF2-40B4-BE49-F238E27FC236}">
                <a16:creationId xmlns:a16="http://schemas.microsoft.com/office/drawing/2014/main" id="{CF9F97FF-7BAE-4AAC-BCF1-30EE4629F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7758" y="4099355"/>
            <a:ext cx="21278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Boarding Ladders</a:t>
            </a:r>
          </a:p>
        </p:txBody>
      </p:sp>
      <p:sp>
        <p:nvSpPr>
          <p:cNvPr id="19" name="TextBox 2">
            <a:extLst>
              <a:ext uri="{FF2B5EF4-FFF2-40B4-BE49-F238E27FC236}">
                <a16:creationId xmlns:a16="http://schemas.microsoft.com/office/drawing/2014/main" id="{F3939F76-C45F-4C4A-97E5-80E2B0B2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7758" y="2281996"/>
            <a:ext cx="21278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Fixed Ladders</a:t>
            </a:r>
          </a:p>
        </p:txBody>
      </p:sp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 err="1"/>
              <a:t>lADDER</a:t>
            </a:r>
            <a:r>
              <a:rPr lang="en-CA" dirty="0"/>
              <a:t> safety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CA" sz="2800" dirty="0"/>
              <a:t>How do we protect ourselves?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Identify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800" dirty="0"/>
              <a:t>Always make sure you use your ladder safely and follow these simple recommendations: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Always face the ladder </a:t>
            </a:r>
            <a:r>
              <a:rPr lang="en-US" sz="1800" dirty="0"/>
              <a:t>when going up or down 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When going up or down a ladder keep both hands </a:t>
            </a:r>
            <a:br>
              <a:rPr lang="en-US" sz="1800" dirty="0"/>
            </a:br>
            <a:r>
              <a:rPr lang="en-US" sz="1800" dirty="0"/>
              <a:t>free from tools, equipment or parts to ensure you </a:t>
            </a:r>
            <a:br>
              <a:rPr lang="en-US" sz="1800" dirty="0"/>
            </a:b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maintain three-point contact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Only one worker </a:t>
            </a:r>
            <a:r>
              <a:rPr lang="en-US" sz="1800" dirty="0"/>
              <a:t>should be on a ladder at any time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Look up/down </a:t>
            </a:r>
            <a:r>
              <a:rPr lang="en-US" sz="1800" dirty="0"/>
              <a:t>before accessing a ladder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Portable ladders </a:t>
            </a:r>
            <a:r>
              <a:rPr lang="en-US" sz="1800" dirty="0"/>
              <a:t>should be set up on a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firm, level surface</a:t>
            </a:r>
          </a:p>
          <a:p>
            <a:pPr marL="285750" indent="-28575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To ensure you don't over-reach,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keep the </a:t>
            </a:r>
            <a:r>
              <a:rPr lang="en-US" sz="18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centre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of your body within </a:t>
            </a:r>
            <a:r>
              <a:rPr lang="en-US" sz="1800" dirty="0"/>
              <a:t>the side rails of the ladder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 err="1"/>
              <a:t>lADDER</a:t>
            </a:r>
            <a:r>
              <a:rPr lang="en-CA" dirty="0"/>
              <a:t> safety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CA" sz="2800" dirty="0"/>
              <a:t>How do we protect ourselves?   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900" dirty="0"/>
              <a:t>Always make sure you use your ladder safely and follow these simple recommendations: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Don’t use makeshift items </a:t>
            </a:r>
            <a:r>
              <a:rPr lang="en-US" sz="1900" dirty="0"/>
              <a:t>such as barrels or pails as a substitute for a ladder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Be very cautious </a:t>
            </a:r>
            <a:r>
              <a:rPr lang="en-US" sz="1900" dirty="0"/>
              <a:t>getting on and off, or up and down, from equipment or facilities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When extended, the overlap of upper and lower sections must 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not be less than one </a:t>
            </a:r>
            <a:r>
              <a:rPr lang="en-US" sz="19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metre</a:t>
            </a:r>
            <a:endParaRPr lang="en-US" sz="1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Secure the ladder </a:t>
            </a:r>
            <a:r>
              <a:rPr lang="en-US" sz="1900" dirty="0"/>
              <a:t>at the top and bottom by tying it off or have another worker hold the ladder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Stepladders are not to be used as support for scaffold planks</a:t>
            </a:r>
          </a:p>
        </p:txBody>
      </p:sp>
    </p:spTree>
    <p:extLst>
      <p:ext uri="{BB962C8B-B14F-4D97-AF65-F5344CB8AC3E}">
        <p14:creationId xmlns:p14="http://schemas.microsoft.com/office/powerpoint/2010/main" val="265907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 err="1"/>
              <a:t>lADDER</a:t>
            </a:r>
            <a:r>
              <a:rPr lang="en-CA" dirty="0"/>
              <a:t> safety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CA" sz="2800" dirty="0"/>
              <a:t>How do we protect ourselves?   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900" b="1" dirty="0"/>
              <a:t>Always make sure you use your ladder safely and follow these simple recommendations:</a:t>
            </a:r>
          </a:p>
          <a:p>
            <a:pPr>
              <a:defRPr/>
            </a:pPr>
            <a:endParaRPr lang="en-US" sz="1900" b="1" dirty="0"/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Clean boots </a:t>
            </a:r>
            <a:r>
              <a:rPr lang="en-US" sz="1900" dirty="0"/>
              <a:t>prior to using ladders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Use spike foot ladders for soft surfaces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Use non-slip foot ladders for hard, smooth surfaces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Use nonconductive ladders for electrical work</a:t>
            </a:r>
          </a:p>
          <a:p>
            <a:pPr>
              <a:defRPr/>
            </a:pPr>
            <a:endParaRPr lang="en-US" sz="1900" dirty="0"/>
          </a:p>
          <a:p>
            <a:pPr>
              <a:defRPr/>
            </a:pP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Take personal responsibility. </a:t>
            </a:r>
            <a:r>
              <a:rPr lang="en-US" sz="1900" dirty="0"/>
              <a:t>Understand and mitigate the hazards around you and your co-workers.</a:t>
            </a:r>
          </a:p>
        </p:txBody>
      </p:sp>
    </p:spTree>
    <p:extLst>
      <p:ext uri="{BB962C8B-B14F-4D97-AF65-F5344CB8AC3E}">
        <p14:creationId xmlns:p14="http://schemas.microsoft.com/office/powerpoint/2010/main" val="305234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Ladder SAFETY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6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E99BAC-112A-44ED-82EE-4EBDF7B9DA8A}"/>
              </a:ext>
            </a:extLst>
          </p:cNvPr>
          <p:cNvGrpSpPr/>
          <p:nvPr/>
        </p:nvGrpSpPr>
        <p:grpSpPr>
          <a:xfrm>
            <a:off x="1726714" y="1686976"/>
            <a:ext cx="6315001" cy="3833290"/>
            <a:chOff x="457200" y="1219200"/>
            <a:chExt cx="8534400" cy="5421313"/>
          </a:xfrm>
        </p:grpSpPr>
        <p:pic>
          <p:nvPicPr>
            <p:cNvPr id="15" name="Picture 14" descr="K:\My Documents\EHS\STF\Images\wave 6 text_e.jpg">
              <a:extLst>
                <a:ext uri="{FF2B5EF4-FFF2-40B4-BE49-F238E27FC236}">
                  <a16:creationId xmlns:a16="http://schemas.microsoft.com/office/drawing/2014/main" id="{26891C50-1809-40FD-86B1-D125414AE5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219200"/>
              <a:ext cx="5151438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1" descr="\\FILE015\ffuchs$\My Documents\My Pictures\Montreal Pics\IMG_5839.jpg">
              <a:extLst>
                <a:ext uri="{FF2B5EF4-FFF2-40B4-BE49-F238E27FC236}">
                  <a16:creationId xmlns:a16="http://schemas.microsoft.com/office/drawing/2014/main" id="{8623AFAC-B3B9-4043-9455-A7440A5077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1219200"/>
              <a:ext cx="2895600" cy="434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2" descr="\\FILE015\ffuchs$\My Documents\My Pictures\Montreal Pics\IMG_5896 (ffuchs v1).jpg">
              <a:extLst>
                <a:ext uri="{FF2B5EF4-FFF2-40B4-BE49-F238E27FC236}">
                  <a16:creationId xmlns:a16="http://schemas.microsoft.com/office/drawing/2014/main" id="{A9872408-EBCF-4635-982A-D3290FFF9B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375" y="4240213"/>
              <a:ext cx="1555750" cy="2335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6" descr="http://i01.i.aliimg.com/img/pb/265/315/245/1272434744243_hz_fileserver2_1971827.jpg">
              <a:extLst>
                <a:ext uri="{FF2B5EF4-FFF2-40B4-BE49-F238E27FC236}">
                  <a16:creationId xmlns:a16="http://schemas.microsoft.com/office/drawing/2014/main" id="{0016A992-7EED-4295-AAF7-3BE145FFD8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72" t="26427" r="455" b="34302"/>
            <a:stretch>
              <a:fillRect/>
            </a:stretch>
          </p:blipFill>
          <p:spPr bwMode="auto">
            <a:xfrm>
              <a:off x="5715000" y="5665788"/>
              <a:ext cx="3276600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0" descr="C:\Documents and Settings\ffuchs\Desktop\Safety Moments\Pics\Ladder Safety.jpg">
              <a:extLst>
                <a:ext uri="{FF2B5EF4-FFF2-40B4-BE49-F238E27FC236}">
                  <a16:creationId xmlns:a16="http://schemas.microsoft.com/office/drawing/2014/main" id="{533E9721-4659-4807-BA99-F03F0D0DBA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549"/>
            <a:stretch>
              <a:fillRect/>
            </a:stretch>
          </p:blipFill>
          <p:spPr bwMode="auto">
            <a:xfrm>
              <a:off x="2209800" y="4267200"/>
              <a:ext cx="3368675" cy="2290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619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07F344-8F25-47DE-9A42-8493343FC569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ac092f20-18a2-428e-b422-b0f4fc5806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81137AD-EB33-4510-B269-71A62895A3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06B2B7-3C3E-43CC-A544-DFE6B31109E0}"/>
</file>

<file path=docProps/app.xml><?xml version="1.0" encoding="utf-8"?>
<Properties xmlns="http://schemas.openxmlformats.org/officeDocument/2006/extended-properties" xmlns:vt="http://schemas.openxmlformats.org/officeDocument/2006/docPropsVTypes">
  <TotalTime>2506</TotalTime>
  <Words>336</Words>
  <Application>Microsoft Office PowerPoint</Application>
  <PresentationFormat>On-screen Show (4:3)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lAdder safety</vt:lpstr>
      <vt:lpstr>lADDER safety</vt:lpstr>
      <vt:lpstr>lADDER safety</vt:lpstr>
      <vt:lpstr>lADDER safety</vt:lpstr>
      <vt:lpstr>Ladder SAFETY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60</cp:revision>
  <dcterms:created xsi:type="dcterms:W3CDTF">2018-07-05T18:21:49Z</dcterms:created>
  <dcterms:modified xsi:type="dcterms:W3CDTF">2021-05-05T16:24:56Z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