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56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F"/>
    <a:srgbClr val="909090"/>
    <a:srgbClr val="005295"/>
    <a:srgbClr val="4C4C4C"/>
    <a:srgbClr val="F5F01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83F771-C8DC-481E-AF75-5B66C14A178E}" v="4" dt="2021-07-16T21:27:31.359"/>
    <p1510:client id="{CC89A13C-12A2-C155-A8C3-A642C80A0683}" v="164" dt="2021-07-16T20:24:51.7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157"/>
    <p:restoredTop sz="94694"/>
  </p:normalViewPr>
  <p:slideViewPr>
    <p:cSldViewPr snapToGrid="0" snapToObjects="1">
      <p:cViewPr varScale="1">
        <p:scale>
          <a:sx n="64" d="100"/>
          <a:sy n="64" d="100"/>
        </p:scale>
        <p:origin x="93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 Gondek" userId="S::tim.gondek@energysafetycanada.com::ee0941fb-198a-467c-b280-a0694e637959" providerId="AD" clId="Web-{CC89A13C-12A2-C155-A8C3-A642C80A0683}"/>
    <pc:docChg chg="modSld">
      <pc:chgData name="Tim Gondek" userId="S::tim.gondek@energysafetycanada.com::ee0941fb-198a-467c-b280-a0694e637959" providerId="AD" clId="Web-{CC89A13C-12A2-C155-A8C3-A642C80A0683}" dt="2021-07-16T20:24:50.957" v="76" actId="20577"/>
      <pc:docMkLst>
        <pc:docMk/>
      </pc:docMkLst>
      <pc:sldChg chg="modSp">
        <pc:chgData name="Tim Gondek" userId="S::tim.gondek@energysafetycanada.com::ee0941fb-198a-467c-b280-a0694e637959" providerId="AD" clId="Web-{CC89A13C-12A2-C155-A8C3-A642C80A0683}" dt="2021-07-16T20:24:50.957" v="76" actId="20577"/>
        <pc:sldMkLst>
          <pc:docMk/>
          <pc:sldMk cId="2659079902" sldId="262"/>
        </pc:sldMkLst>
        <pc:spChg chg="mod">
          <ac:chgData name="Tim Gondek" userId="S::tim.gondek@energysafetycanada.com::ee0941fb-198a-467c-b280-a0694e637959" providerId="AD" clId="Web-{CC89A13C-12A2-C155-A8C3-A642C80A0683}" dt="2021-07-16T20:24:50.957" v="76" actId="20577"/>
          <ac:spMkLst>
            <pc:docMk/>
            <pc:sldMk cId="2659079902" sldId="262"/>
            <ac:spMk id="8" creationId="{DE3413D2-7CEC-452D-8B71-083731A22FA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AC512-B0E1-B14C-A537-F433C03A1969}" type="datetimeFigureOut">
              <a:rPr lang="en-US" smtClean="0"/>
              <a:t>7/16/2021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EBB7-5ED0-304B-87C7-FD104F3E9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934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9F17C-96B4-1648-AEE1-A1CAE849CC5A}" type="datetimeFigureOut">
              <a:rPr lang="en-US" smtClean="0"/>
              <a:t>7/16/2021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20F1E-6D51-7B46-91C9-304FC1E7E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05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Titl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404" y="2482517"/>
            <a:ext cx="5446286" cy="1007584"/>
          </a:xfrm>
        </p:spPr>
        <p:txBody>
          <a:bodyPr>
            <a:noAutofit/>
          </a:bodyPr>
          <a:lstStyle>
            <a:lvl1pPr>
              <a:defRPr sz="3400" b="1" i="0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2" y="3663691"/>
            <a:ext cx="5453627" cy="9410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002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988061" y="2143411"/>
            <a:ext cx="577129" cy="261610"/>
          </a:xfrm>
          <a:prstGeom prst="rect">
            <a:avLst/>
          </a:prstGeom>
          <a:solidFill>
            <a:srgbClr val="00529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0" i="0" dirty="0">
                <a:solidFill>
                  <a:srgbClr val="F5F019"/>
                </a:solidFill>
                <a:latin typeface="Montserrat ExtraBold"/>
                <a:cs typeface="Montserrat ExtraBold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213259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832" y="2010005"/>
            <a:ext cx="7674968" cy="3502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9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4717" y="974184"/>
            <a:ext cx="6953066" cy="507776"/>
          </a:xfrm>
        </p:spPr>
        <p:txBody>
          <a:bodyPr anchor="t">
            <a:normAutofit/>
          </a:bodyPr>
          <a:lstStyle>
            <a:lvl1pPr algn="l">
              <a:defRPr sz="18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89237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>
                <a:solidFill>
                  <a:srgbClr val="00002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9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269" y="983618"/>
            <a:ext cx="6889530" cy="5080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1832" y="1640700"/>
            <a:ext cx="3636368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1080" y="1640700"/>
            <a:ext cx="3915719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6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832" y="1716215"/>
            <a:ext cx="3485556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1832" y="2141838"/>
            <a:ext cx="3485556" cy="348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6214"/>
            <a:ext cx="4041775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162" y="2141838"/>
            <a:ext cx="3970638" cy="3487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6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SC_PPT_Conte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Content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86759" y="983619"/>
            <a:ext cx="6900040" cy="514270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2199" y="6021390"/>
            <a:ext cx="5062533" cy="341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 cap="all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6949" y="6021390"/>
            <a:ext cx="927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rgbClr val="005295"/>
                </a:solidFill>
                <a:latin typeface="Montserrat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011832" y="1482811"/>
            <a:ext cx="7674968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11832" y="2010005"/>
            <a:ext cx="7674968" cy="360887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F56B66-6B22-4D72-989C-7CD23144A3BE}"/>
              </a:ext>
            </a:extLst>
          </p:cNvPr>
          <p:cNvPicPr/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31" y="730893"/>
            <a:ext cx="617116" cy="678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82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1" i="0" kern="1200" cap="all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2857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GET A GRIP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ON SAFETY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3" y="3663691"/>
            <a:ext cx="3154960" cy="941049"/>
          </a:xfrm>
        </p:spPr>
        <p:txBody>
          <a:bodyPr/>
          <a:lstStyle/>
          <a:p>
            <a:r>
              <a:rPr lang="en-US" b="1" dirty="0">
                <a:latin typeface="Trebuchet MS" panose="020B0603020202020204" pitchFamily="34" charset="0"/>
              </a:rPr>
              <a:t>Activity Package 3 – Safety Moment</a:t>
            </a:r>
          </a:p>
          <a:p>
            <a:r>
              <a:rPr lang="en-US" dirty="0">
                <a:latin typeface="Trebuchet MS" panose="020B0603020202020204" pitchFamily="34" charset="0"/>
              </a:rPr>
              <a:t>Access and Egress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988062" y="3624388"/>
            <a:ext cx="2861015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B0A3C43-9FCC-4594-8518-97A68B4AC5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6902"/>
            <a:ext cx="1652857" cy="18173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4174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CA" dirty="0"/>
              <a:t>Access and Egress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2</a:t>
            </a:fld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9B5C512-9B40-45ED-8478-2EFA384F98D1}"/>
              </a:ext>
            </a:extLst>
          </p:cNvPr>
          <p:cNvSpPr txBox="1">
            <a:spLocks/>
          </p:cNvSpPr>
          <p:nvPr/>
        </p:nvSpPr>
        <p:spPr>
          <a:xfrm>
            <a:off x="4558294" y="2126382"/>
            <a:ext cx="3982506" cy="1365954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400" b="0" i="0" kern="1200">
                <a:solidFill>
                  <a:srgbClr val="00002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000" dirty="0"/>
              <a:t>When you are going up or down, or into or out of equipment or facilities, you are at a higher risk of having a slip, trip or fall.</a:t>
            </a:r>
          </a:p>
          <a:p>
            <a:pPr marL="285750">
              <a:buClr>
                <a:schemeClr val="tx1"/>
              </a:buClr>
            </a:pPr>
            <a:endParaRPr lang="en-US" sz="16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A296C12-4876-4D39-8726-1BC77D7E048F}"/>
              </a:ext>
            </a:extLst>
          </p:cNvPr>
          <p:cNvGrpSpPr/>
          <p:nvPr/>
        </p:nvGrpSpPr>
        <p:grpSpPr>
          <a:xfrm>
            <a:off x="1790966" y="4139873"/>
            <a:ext cx="5562068" cy="1721748"/>
            <a:chOff x="1436133" y="4143375"/>
            <a:chExt cx="6764338" cy="2093913"/>
          </a:xfrm>
        </p:grpSpPr>
        <p:pic>
          <p:nvPicPr>
            <p:cNvPr id="14" name="Picture 14" descr="C:\Documents and Settings\ffuchs\Desktop\IMG_5758 (ffuchs v1).jpg">
              <a:extLst>
                <a:ext uri="{FF2B5EF4-FFF2-40B4-BE49-F238E27FC236}">
                  <a16:creationId xmlns:a16="http://schemas.microsoft.com/office/drawing/2014/main" id="{3E55824B-8D81-457B-957C-9AA599F76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6133" y="4143375"/>
              <a:ext cx="1397000" cy="2093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9" descr="C:\Documents and Settings\ffuchs\Desktop\IMG_5741 (ffuchs v1).jpg">
              <a:extLst>
                <a:ext uri="{FF2B5EF4-FFF2-40B4-BE49-F238E27FC236}">
                  <a16:creationId xmlns:a16="http://schemas.microsoft.com/office/drawing/2014/main" id="{776825DA-69EC-4E62-8A54-519D79CF78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1596" y="4143375"/>
              <a:ext cx="3140075" cy="2093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0" descr="C:\Users\Designer\Desktop\RobertBerryman21.jpg">
              <a:extLst>
                <a:ext uri="{FF2B5EF4-FFF2-40B4-BE49-F238E27FC236}">
                  <a16:creationId xmlns:a16="http://schemas.microsoft.com/office/drawing/2014/main" id="{1B27007C-C0C9-405F-8317-56DEC48292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708" y="4143375"/>
              <a:ext cx="1528763" cy="2093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" name="Picture 9" descr="\\FILE015\ffuchs$\My Documents\My Pictures\Picture1.jpg">
            <a:extLst>
              <a:ext uri="{FF2B5EF4-FFF2-40B4-BE49-F238E27FC236}">
                <a16:creationId xmlns:a16="http://schemas.microsoft.com/office/drawing/2014/main" id="{AC2A8233-1E03-43EF-8E6D-E00D5ACAB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265" y="1835942"/>
            <a:ext cx="3055938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0806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Access and Egress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3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CA" sz="2800" dirty="0"/>
              <a:t>How do we protect ourselves?   </a:t>
            </a:r>
            <a:r>
              <a:rPr lang="en-CA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Identify</a:t>
            </a:r>
            <a:br>
              <a:rPr lang="en-CA" dirty="0"/>
            </a:br>
            <a:endParaRPr lang="en-US" sz="1900" dirty="0"/>
          </a:p>
          <a:p>
            <a:pPr>
              <a:defRPr/>
            </a:pPr>
            <a:r>
              <a:rPr lang="en-US" sz="1600" dirty="0"/>
              <a:t>Extreme caution is required when:</a:t>
            </a:r>
          </a:p>
          <a:p>
            <a:pPr marL="742950" lvl="1" indent="-285750">
              <a:lnSpc>
                <a:spcPct val="10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2F"/>
                </a:solidFill>
              </a:rPr>
              <a:t>Entering/exiting facilities </a:t>
            </a:r>
          </a:p>
          <a:p>
            <a:pPr marL="742950" lvl="1" indent="-285750">
              <a:lnSpc>
                <a:spcPct val="10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2F"/>
                </a:solidFill>
              </a:rPr>
              <a:t>Entering/exiting vehicles</a:t>
            </a:r>
          </a:p>
          <a:p>
            <a:pPr marL="742950" lvl="1" indent="-285750">
              <a:lnSpc>
                <a:spcPct val="10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2F"/>
                </a:solidFill>
              </a:rPr>
              <a:t>Using stairs</a:t>
            </a:r>
          </a:p>
          <a:p>
            <a:pPr lvl="1">
              <a:lnSpc>
                <a:spcPct val="100000"/>
              </a:lnSpc>
              <a:defRPr/>
            </a:pPr>
            <a:endParaRPr lang="en-US" sz="1600" dirty="0">
              <a:solidFill>
                <a:srgbClr val="00002F"/>
              </a:solidFill>
            </a:endParaRPr>
          </a:p>
          <a:p>
            <a:pPr>
              <a:defRPr/>
            </a:pPr>
            <a:r>
              <a:rPr lang="en-US" sz="1600" dirty="0"/>
              <a:t>Be aware of your surroundings when walking around high traffic areas such as building or plant entrances:</a:t>
            </a:r>
          </a:p>
          <a:p>
            <a:pPr marL="742950" lvl="1" indent="-285750">
              <a:lnSpc>
                <a:spcPct val="10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2F"/>
                </a:solidFill>
              </a:rPr>
              <a:t>A lot of people means a lot of foot traffic</a:t>
            </a:r>
          </a:p>
          <a:p>
            <a:pPr marL="742950" lvl="1" indent="-285750">
              <a:lnSpc>
                <a:spcPct val="10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2F"/>
                </a:solidFill>
              </a:rPr>
              <a:t>Slippery conditions occur from packed down or melting snow</a:t>
            </a:r>
          </a:p>
          <a:p>
            <a:pPr lvl="1">
              <a:lnSpc>
                <a:spcPct val="100000"/>
              </a:lnSpc>
              <a:defRPr/>
            </a:pPr>
            <a:endParaRPr lang="en-US" sz="1600" dirty="0">
              <a:solidFill>
                <a:srgbClr val="00002F"/>
              </a:solidFill>
            </a:endParaRPr>
          </a:p>
          <a:p>
            <a:pPr marL="0" lvl="1">
              <a:buClr>
                <a:schemeClr val="accent1"/>
              </a:buClr>
              <a:defRPr/>
            </a:pPr>
            <a:r>
              <a:rPr lang="en-US" sz="1600" dirty="0">
                <a:solidFill>
                  <a:srgbClr val="00002F"/>
                </a:solidFill>
              </a:rPr>
              <a:t>Be aware of at-risk states of mind, like rushing, frustration, complacency and fatigue. If you catch yourself in the wrong state of mind, stop what you’re doing and refocus.</a:t>
            </a:r>
          </a:p>
        </p:txBody>
      </p:sp>
    </p:spTree>
    <p:extLst>
      <p:ext uri="{BB962C8B-B14F-4D97-AF65-F5344CB8AC3E}">
        <p14:creationId xmlns:p14="http://schemas.microsoft.com/office/powerpoint/2010/main" val="2874535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Access and egress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4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431814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CA" sz="2800" dirty="0"/>
              <a:t>What’s Next?   </a:t>
            </a:r>
            <a:r>
              <a:rPr lang="en-CA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Control</a:t>
            </a:r>
            <a:br>
              <a:rPr lang="en-CA" dirty="0"/>
            </a:br>
            <a:endParaRPr lang="en-US" sz="1900" dirty="0"/>
          </a:p>
          <a:p>
            <a:pPr>
              <a:lnSpc>
                <a:spcPct val="110000"/>
              </a:lnSpc>
              <a:defRPr/>
            </a:pPr>
            <a:r>
              <a:rPr lang="en-US" sz="2100" dirty="0"/>
              <a:t>Minimize slips, trips and falls while:</a:t>
            </a:r>
          </a:p>
          <a:p>
            <a:pPr>
              <a:lnSpc>
                <a:spcPct val="110000"/>
              </a:lnSpc>
              <a:defRPr/>
            </a:pPr>
            <a:endParaRPr lang="en-US" sz="2100" dirty="0"/>
          </a:p>
          <a:p>
            <a:pPr marL="742950" lvl="1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002F"/>
                </a:solidFill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Accessing or exiting equipment or facilities</a:t>
            </a:r>
          </a:p>
          <a:p>
            <a:pPr marL="1200150" lvl="2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2F"/>
                </a:solidFill>
              </a:rPr>
              <a:t>Clear landings of tools or hazards</a:t>
            </a:r>
          </a:p>
          <a:p>
            <a:pPr marL="1200150" lvl="2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2F"/>
                </a:solidFill>
              </a:rPr>
              <a:t>Ladder rungs can be slippery, maintain three-point contact </a:t>
            </a:r>
          </a:p>
          <a:p>
            <a:pPr marL="1200150" lvl="2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2F"/>
                </a:solidFill>
              </a:rPr>
              <a:t>Don't over-reach or over-step when on ladders or stairs</a:t>
            </a:r>
          </a:p>
          <a:p>
            <a:pPr marL="742950" lvl="1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Using stairways</a:t>
            </a:r>
          </a:p>
          <a:p>
            <a:pPr marL="1200150" lvl="2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2F"/>
                </a:solidFill>
              </a:rPr>
              <a:t>Always hold the handrails</a:t>
            </a:r>
          </a:p>
          <a:p>
            <a:pPr marL="1200150" lvl="2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2F"/>
                </a:solidFill>
              </a:rPr>
              <a:t>Never use cell phones, overload yourself or get distracted</a:t>
            </a:r>
          </a:p>
          <a:p>
            <a:pPr marL="1200150" lvl="2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2F"/>
                </a:solidFill>
              </a:rPr>
              <a:t>Maintain minimum of two-point contact at all times</a:t>
            </a:r>
            <a:endParaRPr lang="en-US">
              <a:solidFill>
                <a:srgbClr val="00002F"/>
              </a:solidFill>
            </a:endParaRPr>
          </a:p>
          <a:p>
            <a:pPr marL="1200150" lvl="2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2F"/>
                </a:solidFill>
              </a:rPr>
              <a:t>Never fold your arms or keep hands in your pockets</a:t>
            </a:r>
          </a:p>
          <a:p>
            <a:pPr marL="742950" lvl="1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Getting on and off public transportation, light vehicles or other equipment</a:t>
            </a:r>
          </a:p>
          <a:p>
            <a:pPr marL="1200150" lvl="2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2F"/>
                </a:solidFill>
                <a:latin typeface="Trebuchet MS"/>
              </a:rPr>
              <a:t>Pay attention to your surroundings</a:t>
            </a:r>
          </a:p>
          <a:p>
            <a:pPr marL="1200150" lvl="2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CA" dirty="0">
                <a:solidFill>
                  <a:srgbClr val="00002F"/>
                </a:solidFill>
                <a:latin typeface="Trebuchet MS"/>
              </a:rPr>
              <a:t>Use handrails when available</a:t>
            </a:r>
          </a:p>
          <a:p>
            <a:pPr marL="1200150" lvl="2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CA" dirty="0">
                <a:solidFill>
                  <a:srgbClr val="00002F"/>
                </a:solidFill>
                <a:latin typeface="Trebuchet MS"/>
              </a:rPr>
              <a:t>Be extra cautious during winter months and at night where falling temperatures affect access points.</a:t>
            </a:r>
          </a:p>
          <a:p>
            <a:pPr marL="1200150" lvl="2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CA" dirty="0">
                <a:solidFill>
                  <a:srgbClr val="00002F"/>
                </a:solidFill>
                <a:latin typeface="Trebuchet MS"/>
              </a:rPr>
              <a:t>Control yourself when getting in and out of a light vehicles with slippery parking lots.</a:t>
            </a:r>
            <a:endParaRPr lang="en-CA" dirty="0">
              <a:solidFill>
                <a:srgbClr val="00002F"/>
              </a:solidFill>
            </a:endParaRPr>
          </a:p>
          <a:p>
            <a:pPr marL="1200150" lvl="2" indent="-285750">
              <a:lnSpc>
                <a:spcPct val="110000"/>
              </a:lnSpc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endParaRPr lang="en-CA" dirty="0">
              <a:solidFill>
                <a:srgbClr val="00002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079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Access and egress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5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61545A2-2256-4B00-BE18-1B26DAA7CD45}"/>
              </a:ext>
            </a:extLst>
          </p:cNvPr>
          <p:cNvGrpSpPr/>
          <p:nvPr/>
        </p:nvGrpSpPr>
        <p:grpSpPr>
          <a:xfrm>
            <a:off x="1503041" y="1570295"/>
            <a:ext cx="6274623" cy="4252308"/>
            <a:chOff x="701910" y="1332922"/>
            <a:chExt cx="7710574" cy="5225451"/>
          </a:xfrm>
        </p:grpSpPr>
        <p:pic>
          <p:nvPicPr>
            <p:cNvPr id="12" name="Picture 11" descr="\\file086\A14$\My Documents\EHS\STF\Images\wave 3 text_e.jpg">
              <a:extLst>
                <a:ext uri="{FF2B5EF4-FFF2-40B4-BE49-F238E27FC236}">
                  <a16:creationId xmlns:a16="http://schemas.microsoft.com/office/drawing/2014/main" id="{58D5DF03-4AFA-43CD-BFCD-1B11E9C975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910" y="1332922"/>
              <a:ext cx="4839758" cy="2698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9" descr="C:\Users\mgauley\Desktop\Safety Moments\Pics\All Pics\IMG_6363.jpg">
              <a:extLst>
                <a:ext uri="{FF2B5EF4-FFF2-40B4-BE49-F238E27FC236}">
                  <a16:creationId xmlns:a16="http://schemas.microsoft.com/office/drawing/2014/main" id="{6C2988AC-B44E-4F54-9415-D7594701B4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7333" y="1347804"/>
              <a:ext cx="2739850" cy="3923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8" descr="C:\Documents and Settings\ffuchs\Desktop\PICT3581.JPG">
              <a:extLst>
                <a:ext uri="{FF2B5EF4-FFF2-40B4-BE49-F238E27FC236}">
                  <a16:creationId xmlns:a16="http://schemas.microsoft.com/office/drawing/2014/main" id="{FFD6DCD5-2325-42DA-85B2-0EDB66D471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2933" y="4159090"/>
              <a:ext cx="1669806" cy="2226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9" descr="C:\Documents and Settings\ffuchs\Desktop\Shovel Access Ladder.JPG">
              <a:extLst>
                <a:ext uri="{FF2B5EF4-FFF2-40B4-BE49-F238E27FC236}">
                  <a16:creationId xmlns:a16="http://schemas.microsoft.com/office/drawing/2014/main" id="{0F335CD3-336C-4484-9163-38A8A10E40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910" y="4331965"/>
              <a:ext cx="2969041" cy="2226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10" descr="C:\Documents and Settings\ffuchs\Desktop\Safety Moments\IMG_5854.JPG">
              <a:extLst>
                <a:ext uri="{FF2B5EF4-FFF2-40B4-BE49-F238E27FC236}">
                  <a16:creationId xmlns:a16="http://schemas.microsoft.com/office/drawing/2014/main" id="{EDAF1269-802D-4CFD-872B-A5E304EA47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722" b="29465"/>
            <a:stretch>
              <a:fillRect/>
            </a:stretch>
          </p:blipFill>
          <p:spPr bwMode="auto">
            <a:xfrm>
              <a:off x="5647333" y="5373494"/>
              <a:ext cx="2765151" cy="102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0619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4EE59E99D4114A8A502EFF46F04AB9" ma:contentTypeVersion="6" ma:contentTypeDescription="Create a new document." ma:contentTypeScope="" ma:versionID="fa2a37c7c7480aaaeda163683194c08d">
  <xsd:schema xmlns:xsd="http://www.w3.org/2001/XMLSchema" xmlns:xs="http://www.w3.org/2001/XMLSchema" xmlns:p="http://schemas.microsoft.com/office/2006/metadata/properties" xmlns:ns2="ac092f20-18a2-428e-b422-b0f4fc5806d2" xmlns:ns3="728caff2-5ae9-4741-a130-c1e3e75d4bce" targetNamespace="http://schemas.microsoft.com/office/2006/metadata/properties" ma:root="true" ma:fieldsID="634f1c1370977acc94dff7752a0172cf" ns2:_="" ns3:_="">
    <xsd:import namespace="ac092f20-18a2-428e-b422-b0f4fc5806d2"/>
    <xsd:import namespace="728caff2-5ae9-4741-a130-c1e3e75d4b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92f20-18a2-428e-b422-b0f4fc580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8caff2-5ae9-4741-a130-c1e3e75d4b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CE21EC-615B-49F8-AE24-E41CE517034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F28688-55EB-4D44-ADE4-6274A112E081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ac092f20-18a2-428e-b422-b0f4fc5806d2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C4DA6F5-0EF8-4755-B7EF-B975C5932ADB}"/>
</file>

<file path=docProps/app.xml><?xml version="1.0" encoding="utf-8"?>
<Properties xmlns="http://schemas.openxmlformats.org/officeDocument/2006/extended-properties" xmlns:vt="http://schemas.openxmlformats.org/officeDocument/2006/docPropsVTypes">
  <TotalTime>2510</TotalTime>
  <Words>310</Words>
  <Application>Microsoft Office PowerPoint</Application>
  <PresentationFormat>On-screen Show (4:3)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Lucida Grande</vt:lpstr>
      <vt:lpstr>Montserrat</vt:lpstr>
      <vt:lpstr>Montserrat ExtraBold</vt:lpstr>
      <vt:lpstr>Trebuchet MS</vt:lpstr>
      <vt:lpstr>Verdana</vt:lpstr>
      <vt:lpstr>Office Theme</vt:lpstr>
      <vt:lpstr>GET A GRIP ON SAFETY</vt:lpstr>
      <vt:lpstr>Access and Egress</vt:lpstr>
      <vt:lpstr>Access and Egress</vt:lpstr>
      <vt:lpstr>Access and egress</vt:lpstr>
      <vt:lpstr>Access and egress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Gondek</dc:creator>
  <cp:lastModifiedBy>Tim Gondek</cp:lastModifiedBy>
  <cp:revision>70</cp:revision>
  <dcterms:created xsi:type="dcterms:W3CDTF">2018-07-05T18:21:49Z</dcterms:created>
  <dcterms:modified xsi:type="dcterms:W3CDTF">2021-07-16T21:28:05Z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0x010100B94EE59E99D4114A8A502EFF46F04AB9</vt:lpwstr>
  </property>
</Properties>
</file>