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F"/>
    <a:srgbClr val="909090"/>
    <a:srgbClr val="005295"/>
    <a:srgbClr val="4C4C4C"/>
    <a:srgbClr val="F5F01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AC512-B0E1-B14C-A537-F433C03A1969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3EBB7-5ED0-304B-87C7-FD104F3E97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8934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9F17C-96B4-1648-AEE1-A1CAE849CC5A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20F1E-6D51-7B46-91C9-304FC1E7E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5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Titl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5404" y="2482517"/>
            <a:ext cx="5446286" cy="1007584"/>
          </a:xfrm>
        </p:spPr>
        <p:txBody>
          <a:bodyPr>
            <a:noAutofit/>
          </a:bodyPr>
          <a:lstStyle>
            <a:lvl1pPr>
              <a:defRPr sz="3400" b="1" i="0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2" y="3663691"/>
            <a:ext cx="5453627" cy="9410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00002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988061" y="2143411"/>
            <a:ext cx="577129" cy="261610"/>
          </a:xfrm>
          <a:prstGeom prst="rect">
            <a:avLst/>
          </a:prstGeom>
          <a:solidFill>
            <a:srgbClr val="00529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0" i="0" dirty="0">
                <a:solidFill>
                  <a:srgbClr val="F5F019"/>
                </a:solidFill>
                <a:latin typeface="Montserrat ExtraBold"/>
                <a:cs typeface="Montserrat ExtraBold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213259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1832" y="2010005"/>
            <a:ext cx="7674968" cy="35024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9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4717" y="974184"/>
            <a:ext cx="6953066" cy="507776"/>
          </a:xfrm>
        </p:spPr>
        <p:txBody>
          <a:bodyPr anchor="t">
            <a:normAutofit/>
          </a:bodyPr>
          <a:lstStyle>
            <a:lvl1pPr algn="l">
              <a:defRPr sz="1800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2864" y="1633838"/>
            <a:ext cx="7674919" cy="389237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400">
                <a:solidFill>
                  <a:srgbClr val="00002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94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269" y="983618"/>
            <a:ext cx="6889530" cy="50800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1832" y="1640700"/>
            <a:ext cx="3636368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1080" y="1640700"/>
            <a:ext cx="3915719" cy="440994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6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11832" y="1716215"/>
            <a:ext cx="3485556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1832" y="2141838"/>
            <a:ext cx="3485556" cy="34873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6214"/>
            <a:ext cx="4041775" cy="26773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>
                <a:solidFill>
                  <a:srgbClr val="00529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6162" y="2141838"/>
            <a:ext cx="3970638" cy="34873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6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SC_PPT_Conte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Get a grip on safety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SC_PPT_Content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"/>
            <a:ext cx="9144000" cy="685662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86759" y="983619"/>
            <a:ext cx="6900040" cy="514270"/>
          </a:xfrm>
          <a:prstGeom prst="rect">
            <a:avLst/>
          </a:prstGeom>
        </p:spPr>
        <p:txBody>
          <a:bodyPr vert="horz" lIns="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2199" y="6021390"/>
            <a:ext cx="5062533" cy="3413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 cap="all">
                <a:solidFill>
                  <a:srgbClr val="005295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Get a grip on safety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6949" y="6021390"/>
            <a:ext cx="927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rgbClr val="005295"/>
                </a:solidFill>
                <a:latin typeface="Montserrat"/>
              </a:defRPr>
            </a:lvl1pPr>
          </a:lstStyle>
          <a:p>
            <a:fld id="{AC879500-AF62-6649-A3EE-297FB0BE963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011832" y="1482811"/>
            <a:ext cx="7674968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011832" y="2010005"/>
            <a:ext cx="7674968" cy="3608873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F56B66-6B22-4D72-989C-7CD23144A3BE}"/>
              </a:ext>
            </a:extLst>
          </p:cNvPr>
          <p:cNvPicPr/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831" y="730893"/>
            <a:ext cx="617116" cy="6785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82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1800" b="1" i="0" kern="1200" cap="all">
          <a:solidFill>
            <a:srgbClr val="000000"/>
          </a:solidFill>
          <a:latin typeface="Verdana" panose="020B0604030504040204" pitchFamily="34" charset="0"/>
          <a:ea typeface="Verdana" panose="020B0604030504040204" pitchFamily="34" charset="0"/>
          <a:cs typeface="+mj-cs"/>
        </a:defRPr>
      </a:lvl1pPr>
    </p:titleStyle>
    <p:bodyStyle>
      <a:lvl1pPr marL="2857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F5F019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3pPr>
      <a:lvl4pPr marL="16573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buClr>
          <a:srgbClr val="005295"/>
        </a:buClr>
        <a:buSzPct val="70000"/>
        <a:buFont typeface="Lucida Grande"/>
        <a:buChar char="▶"/>
        <a:defRPr sz="1400" b="0" i="0" kern="1200">
          <a:solidFill>
            <a:srgbClr val="00002F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GET A GRIP</a:t>
            </a:r>
            <a:b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ON SAFETY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8063" y="3663691"/>
            <a:ext cx="3154960" cy="941049"/>
          </a:xfrm>
        </p:spPr>
        <p:txBody>
          <a:bodyPr/>
          <a:lstStyle/>
          <a:p>
            <a:r>
              <a:rPr lang="en-US" b="1" dirty="0">
                <a:latin typeface="Trebuchet MS" panose="020B0603020202020204" pitchFamily="34" charset="0"/>
              </a:rPr>
              <a:t>Activity Package 5 – Safety Moment</a:t>
            </a:r>
          </a:p>
          <a:p>
            <a:r>
              <a:rPr lang="en-US" dirty="0">
                <a:latin typeface="Trebuchet MS" panose="020B0603020202020204" pitchFamily="34" charset="0"/>
              </a:rPr>
              <a:t>Eyes on Path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988062" y="3624388"/>
            <a:ext cx="2861015" cy="0"/>
          </a:xfrm>
          <a:prstGeom prst="line">
            <a:avLst/>
          </a:prstGeom>
          <a:ln w="12700">
            <a:solidFill>
              <a:srgbClr val="00529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0A3C43-9FCC-4594-8518-97A68B4AC5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96902"/>
            <a:ext cx="1652857" cy="1817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4174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6891561" cy="482466"/>
          </a:xfrm>
        </p:spPr>
        <p:txBody>
          <a:bodyPr/>
          <a:lstStyle/>
          <a:p>
            <a:r>
              <a:rPr lang="en-CA" dirty="0"/>
              <a:t>EYES on path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2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2199" y="1594375"/>
            <a:ext cx="6208888" cy="482466"/>
          </a:xfrm>
        </p:spPr>
        <p:txBody>
          <a:bodyPr>
            <a:normAutofit lnSpcReduction="10000"/>
          </a:bodyPr>
          <a:lstStyle/>
          <a:p>
            <a:pPr marL="228600">
              <a:lnSpc>
                <a:spcPct val="150000"/>
              </a:lnSpc>
              <a:buClr>
                <a:schemeClr val="tx1"/>
              </a:buClr>
            </a:pPr>
            <a:r>
              <a:rPr lang="en-US" sz="2000" b="1" dirty="0"/>
              <a:t>Are you ever in the following states of mind?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62F0BED7-D378-4B59-93F3-C400FCFE69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684" y="3981725"/>
            <a:ext cx="22024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Fatigued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A75B92AC-DF04-43C6-AEC0-CA373BA3B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1775" y="2076841"/>
            <a:ext cx="21723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Rushing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6E9CABA5-0F9E-4B36-B008-3102CEF09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0467" y="3981725"/>
            <a:ext cx="2173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>
                <a:solidFill>
                  <a:schemeClr val="tx2">
                    <a:lumMod val="60000"/>
                    <a:lumOff val="40000"/>
                  </a:schemeClr>
                </a:solidFill>
              </a:rPr>
              <a:t>Complacent</a:t>
            </a: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02372384-DCA4-43B0-9264-3708B228E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0467" y="2076841"/>
            <a:ext cx="2173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Geneva" charset="-128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Frustrated</a:t>
            </a:r>
          </a:p>
        </p:txBody>
      </p:sp>
      <p:pic>
        <p:nvPicPr>
          <p:cNvPr id="17" name="Picture 13" descr="C:\Users\mgauley\AppData\Local\Microsoft\Windows\Temporary Internet Files\Content.IE5\1YNCM8TR\MP900442379[1].jpg">
            <a:extLst>
              <a:ext uri="{FF2B5EF4-FFF2-40B4-BE49-F238E27FC236}">
                <a16:creationId xmlns:a16="http://schemas.microsoft.com/office/drawing/2014/main" id="{B6E78503-7D46-4E87-8CE7-0BDA3F608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775" y="2466606"/>
            <a:ext cx="2172319" cy="144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 descr="C:\Users\mgauley\AppData\Local\Microsoft\Windows\Temporary Internet Files\Content.IE5\1YNCM8TR\MP900400332[1].jpg">
            <a:extLst>
              <a:ext uri="{FF2B5EF4-FFF2-40B4-BE49-F238E27FC236}">
                <a16:creationId xmlns:a16="http://schemas.microsoft.com/office/drawing/2014/main" id="{3E339A26-AEF2-4BF6-9AAF-BE0C68D54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67" y="2477944"/>
            <a:ext cx="2173751" cy="1431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6" descr="C:\Users\mgauley\AppData\Local\Microsoft\Windows\Temporary Internet Files\Content.IE5\4WK4V4BB\MP900448347[1].jpg">
            <a:extLst>
              <a:ext uri="{FF2B5EF4-FFF2-40B4-BE49-F238E27FC236}">
                <a16:creationId xmlns:a16="http://schemas.microsoft.com/office/drawing/2014/main" id="{E463F103-6F7F-4B69-BBC1-C61DDEDEB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4" y="4365821"/>
            <a:ext cx="2202410" cy="1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5" descr="C:\Users\mgauley\AppData\Local\Microsoft\Windows\Temporary Internet Files\Content.IE5\ZYSLNECK\MP900387465[1].jpg">
            <a:extLst>
              <a:ext uri="{FF2B5EF4-FFF2-40B4-BE49-F238E27FC236}">
                <a16:creationId xmlns:a16="http://schemas.microsoft.com/office/drawing/2014/main" id="{F16102D6-00AF-4BED-90FA-ABB2A1EE5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67" y="4365821"/>
            <a:ext cx="2173751" cy="1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80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Eyes on path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3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CA" sz="2800" dirty="0"/>
              <a:t>How do we protect ourselves?   </a:t>
            </a:r>
            <a:r>
              <a:rPr lang="en-CA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Identify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1800" dirty="0"/>
              <a:t>You take thousands of steps every day:</a:t>
            </a:r>
          </a:p>
          <a:p>
            <a:pPr>
              <a:defRPr/>
            </a:pPr>
            <a:endParaRPr lang="en-US" sz="1800" dirty="0"/>
          </a:p>
          <a:p>
            <a:pPr marL="285750" indent="-285750">
              <a:buClr>
                <a:schemeClr val="tx2">
                  <a:lumMod val="50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Are you aware of your surroundings with every step?</a:t>
            </a:r>
          </a:p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en-US" sz="1800" dirty="0"/>
              <a:t>Always watch where you step.</a:t>
            </a:r>
          </a:p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en-US" sz="1800" dirty="0"/>
              <a:t>Understand the hazards around you and your coworkers. </a:t>
            </a:r>
          </a:p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en-US" sz="1800" dirty="0"/>
              <a:t>Promote positive behaviors, don’t look the other way at negative behaviors.</a:t>
            </a:r>
          </a:p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en-US" sz="1800" dirty="0"/>
              <a:t>Focus on where you are walking and what you are doing so you can quickly react to events as they occur.</a:t>
            </a:r>
          </a:p>
        </p:txBody>
      </p:sp>
    </p:spTree>
    <p:extLst>
      <p:ext uri="{BB962C8B-B14F-4D97-AF65-F5344CB8AC3E}">
        <p14:creationId xmlns:p14="http://schemas.microsoft.com/office/powerpoint/2010/main" val="2874535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Eyes on path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4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3413D2-7CEC-452D-8B71-083731A22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2865" y="1584620"/>
            <a:ext cx="7674917" cy="4048533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CA" sz="2800" dirty="0"/>
              <a:t>What’s Next?   </a:t>
            </a:r>
            <a:r>
              <a:rPr lang="en-CA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Control</a:t>
            </a:r>
            <a:br>
              <a:rPr lang="en-CA" dirty="0"/>
            </a:br>
            <a:endParaRPr lang="en-US" sz="1900" dirty="0"/>
          </a:p>
          <a:p>
            <a:pPr>
              <a:defRPr/>
            </a:pPr>
            <a:r>
              <a:rPr lang="en-US" sz="1900" dirty="0"/>
              <a:t>Reduce your risk of slips, trips and falls:</a:t>
            </a:r>
          </a:p>
          <a:p>
            <a:pPr>
              <a:defRPr/>
            </a:pPr>
            <a:endParaRPr lang="en-US" sz="1900" dirty="0"/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Use handrails when available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Watch out for each other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Make sure your footwear is in good condition and appropriate for the weather and your job</a:t>
            </a:r>
          </a:p>
          <a:p>
            <a:pPr>
              <a:defRPr/>
            </a:pPr>
            <a:endParaRPr lang="en-US" sz="1900" dirty="0"/>
          </a:p>
          <a:p>
            <a:pPr>
              <a:defRPr/>
            </a:pPr>
            <a:r>
              <a:rPr lang="en-US" sz="1900" dirty="0"/>
              <a:t>Break the cycle of risky behavior: </a:t>
            </a:r>
          </a:p>
          <a:p>
            <a:pPr>
              <a:defRPr/>
            </a:pPr>
            <a:endParaRPr lang="en-US" sz="1900" dirty="0"/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If you catch yourself in the wrong state of mind, stop and refocus</a:t>
            </a:r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Learn from close calls and small errors to prevent big ones</a:t>
            </a:r>
          </a:p>
          <a:p>
            <a:pPr>
              <a:defRPr/>
            </a:pPr>
            <a:endParaRPr lang="en-US" sz="1900" dirty="0"/>
          </a:p>
          <a:p>
            <a:pPr>
              <a:defRPr/>
            </a:pPr>
            <a:r>
              <a:rPr lang="en-US" sz="1900" dirty="0"/>
              <a:t>Take personal responsibility:</a:t>
            </a:r>
          </a:p>
          <a:p>
            <a:pPr>
              <a:defRPr/>
            </a:pPr>
            <a:endParaRPr lang="en-US" sz="1900" dirty="0"/>
          </a:p>
          <a:p>
            <a:pPr marL="342900" indent="-342900">
              <a:buClr>
                <a:srgbClr val="00002F"/>
              </a:buClr>
              <a:buFont typeface="Arial" panose="020B0604020202020204" pitchFamily="34" charset="0"/>
              <a:buChar char="•"/>
              <a:defRPr/>
            </a:pPr>
            <a:r>
              <a:rPr lang="en-US" sz="1900" dirty="0"/>
              <a:t>Remember, good housekeeping prevents slips, trips and falls</a:t>
            </a:r>
          </a:p>
        </p:txBody>
      </p:sp>
    </p:spTree>
    <p:extLst>
      <p:ext uri="{BB962C8B-B14F-4D97-AF65-F5344CB8AC3E}">
        <p14:creationId xmlns:p14="http://schemas.microsoft.com/office/powerpoint/2010/main" val="265907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6222" y="996379"/>
            <a:ext cx="7258756" cy="482466"/>
          </a:xfrm>
        </p:spPr>
        <p:txBody>
          <a:bodyPr>
            <a:normAutofit/>
          </a:bodyPr>
          <a:lstStyle/>
          <a:p>
            <a:r>
              <a:rPr lang="en-CA" dirty="0"/>
              <a:t>Eyes on path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Get a grip on safety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79500-AF62-6649-A3EE-297FB0BE963B}" type="slidenum">
              <a:rPr lang="en-US" smtClean="0"/>
              <a:t>5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F49A73B-516E-49E8-B372-FC8C181A0BEF}"/>
              </a:ext>
            </a:extLst>
          </p:cNvPr>
          <p:cNvGrpSpPr/>
          <p:nvPr/>
        </p:nvGrpSpPr>
        <p:grpSpPr>
          <a:xfrm>
            <a:off x="1699568" y="1614311"/>
            <a:ext cx="6161696" cy="3993751"/>
            <a:chOff x="457200" y="1250950"/>
            <a:chExt cx="8077200" cy="5378450"/>
          </a:xfrm>
        </p:grpSpPr>
        <p:pic>
          <p:nvPicPr>
            <p:cNvPr id="15" name="Picture 9" descr="K:\My Documents\EHS\STF\Images\wave 5 text_e.jpg">
              <a:extLst>
                <a:ext uri="{FF2B5EF4-FFF2-40B4-BE49-F238E27FC236}">
                  <a16:creationId xmlns:a16="http://schemas.microsoft.com/office/drawing/2014/main" id="{93877363-7C17-473B-B40A-7EA01283D7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250950"/>
              <a:ext cx="5181600" cy="286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 descr="C:\Documents and Settings\ffuchs\Desktop\Safety Moments\Pics\dreamstime_xxl_1255495.jpg">
              <a:extLst>
                <a:ext uri="{FF2B5EF4-FFF2-40B4-BE49-F238E27FC236}">
                  <a16:creationId xmlns:a16="http://schemas.microsoft.com/office/drawing/2014/main" id="{14ECE870-90B2-4E17-940C-A248F9F94B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2200" y="1298575"/>
              <a:ext cx="2133600" cy="3200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C:\Documents and Settings\ffuchs\Desktop\Safety Moments\Pics\4074973133_d0225ccc80_o.jpg">
              <a:extLst>
                <a:ext uri="{FF2B5EF4-FFF2-40B4-BE49-F238E27FC236}">
                  <a16:creationId xmlns:a16="http://schemas.microsoft.com/office/drawing/2014/main" id="{71A355F6-FE48-4BB5-ABB3-D152CB1506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00" r="11005"/>
            <a:stretch>
              <a:fillRect/>
            </a:stretch>
          </p:blipFill>
          <p:spPr bwMode="auto">
            <a:xfrm>
              <a:off x="5791200" y="4648200"/>
              <a:ext cx="2743200" cy="198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C:\Documents and Settings\ffuchs\Desktop\Safety Moments\Pics\dreamstime_xxl_32668071.jpg">
              <a:extLst>
                <a:ext uri="{FF2B5EF4-FFF2-40B4-BE49-F238E27FC236}">
                  <a16:creationId xmlns:a16="http://schemas.microsoft.com/office/drawing/2014/main" id="{534EBAF6-A252-4F2A-9BB5-7FB25E3E47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288" y="4289425"/>
              <a:ext cx="1560512" cy="2339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 descr="C:\Documents and Settings\ffuchs\Desktop\Safety Moments\Pics\Slide 05 - Image 05.jpg">
              <a:extLst>
                <a:ext uri="{FF2B5EF4-FFF2-40B4-BE49-F238E27FC236}">
                  <a16:creationId xmlns:a16="http://schemas.microsoft.com/office/drawing/2014/main" id="{EAB67780-4B8B-444B-9B36-79BAD04783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978"/>
            <a:stretch>
              <a:fillRect/>
            </a:stretch>
          </p:blipFill>
          <p:spPr bwMode="auto">
            <a:xfrm>
              <a:off x="468313" y="4319588"/>
              <a:ext cx="3417887" cy="2309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619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4EE59E99D4114A8A502EFF46F04AB9" ma:contentTypeVersion="6" ma:contentTypeDescription="Create a new document." ma:contentTypeScope="" ma:versionID="fa2a37c7c7480aaaeda163683194c08d">
  <xsd:schema xmlns:xsd="http://www.w3.org/2001/XMLSchema" xmlns:xs="http://www.w3.org/2001/XMLSchema" xmlns:p="http://schemas.microsoft.com/office/2006/metadata/properties" xmlns:ns2="ac092f20-18a2-428e-b422-b0f4fc5806d2" xmlns:ns3="728caff2-5ae9-4741-a130-c1e3e75d4bce" targetNamespace="http://schemas.microsoft.com/office/2006/metadata/properties" ma:root="true" ma:fieldsID="634f1c1370977acc94dff7752a0172cf" ns2:_="" ns3:_="">
    <xsd:import namespace="ac092f20-18a2-428e-b422-b0f4fc5806d2"/>
    <xsd:import namespace="728caff2-5ae9-4741-a130-c1e3e75d4b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092f20-18a2-428e-b422-b0f4fc580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8caff2-5ae9-4741-a130-c1e3e75d4bc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56FCF9-B94A-4C03-B826-CEE753C2B5C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ac092f20-18a2-428e-b422-b0f4fc5806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A62E8A6-E9AD-4E25-9B46-FBE3C311CD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F44CA2-8465-4ED4-95F9-C39ABA4FA7AD}"/>
</file>

<file path=docProps/app.xml><?xml version="1.0" encoding="utf-8"?>
<Properties xmlns="http://schemas.openxmlformats.org/officeDocument/2006/extended-properties" xmlns:vt="http://schemas.openxmlformats.org/officeDocument/2006/docPropsVTypes">
  <TotalTime>2505</TotalTime>
  <Words>227</Words>
  <Application>Microsoft Office PowerPoint</Application>
  <PresentationFormat>On-screen Show (4:3)</PresentationFormat>
  <Paragraphs>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Lucida Grande</vt:lpstr>
      <vt:lpstr>Montserrat</vt:lpstr>
      <vt:lpstr>Montserrat ExtraBold</vt:lpstr>
      <vt:lpstr>Trebuchet MS</vt:lpstr>
      <vt:lpstr>Verdana</vt:lpstr>
      <vt:lpstr>Office Theme</vt:lpstr>
      <vt:lpstr>GET A GRIP ON SAFETY</vt:lpstr>
      <vt:lpstr>EYES on path</vt:lpstr>
      <vt:lpstr>Eyes on path</vt:lpstr>
      <vt:lpstr>Eyes on path</vt:lpstr>
      <vt:lpstr>Eyes on path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Zebedee</dc:creator>
  <cp:lastModifiedBy>Tim Gondek</cp:lastModifiedBy>
  <cp:revision>59</cp:revision>
  <dcterms:created xsi:type="dcterms:W3CDTF">2018-07-05T18:21:49Z</dcterms:created>
  <dcterms:modified xsi:type="dcterms:W3CDTF">2021-05-05T16:18:56Z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0x010100B94EE59E99D4114A8A502EFF46F04AB9</vt:lpwstr>
  </property>
</Properties>
</file>