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4709F5-497C-4775-81E9-E9196FB6A001}" v="1" dt="2021-05-04T16:51:16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ee0941fb-198a-467c-b280-a0694e637959" providerId="ADAL" clId="{364709F5-497C-4775-81E9-E9196FB6A001}"/>
    <pc:docChg chg="undo custSel modSld">
      <pc:chgData name="Tim Gondek" userId="ee0941fb-198a-467c-b280-a0694e637959" providerId="ADAL" clId="{364709F5-497C-4775-81E9-E9196FB6A001}" dt="2021-05-04T16:53:47.549" v="141" actId="20577"/>
      <pc:docMkLst>
        <pc:docMk/>
      </pc:docMkLst>
      <pc:sldChg chg="modSp mod">
        <pc:chgData name="Tim Gondek" userId="ee0941fb-198a-467c-b280-a0694e637959" providerId="ADAL" clId="{364709F5-497C-4775-81E9-E9196FB6A001}" dt="2021-05-04T16:50:08.847" v="14" actId="27636"/>
        <pc:sldMkLst>
          <pc:docMk/>
          <pc:sldMk cId="2992219425" sldId="267"/>
        </pc:sldMkLst>
        <pc:spChg chg="mod">
          <ac:chgData name="Tim Gondek" userId="ee0941fb-198a-467c-b280-a0694e637959" providerId="ADAL" clId="{364709F5-497C-4775-81E9-E9196FB6A001}" dt="2021-05-04T16:50:08.847" v="14" actId="27636"/>
          <ac:spMkLst>
            <pc:docMk/>
            <pc:sldMk cId="2992219425" sldId="267"/>
            <ac:spMk id="7" creationId="{FC073439-67FA-4EAD-957B-6E6699626677}"/>
          </ac:spMkLst>
        </pc:spChg>
      </pc:sldChg>
      <pc:sldChg chg="addSp modSp mod">
        <pc:chgData name="Tim Gondek" userId="ee0941fb-198a-467c-b280-a0694e637959" providerId="ADAL" clId="{364709F5-497C-4775-81E9-E9196FB6A001}" dt="2021-05-04T16:52:51.907" v="93" actId="114"/>
        <pc:sldMkLst>
          <pc:docMk/>
          <pc:sldMk cId="2759363788" sldId="269"/>
        </pc:sldMkLst>
        <pc:spChg chg="mod">
          <ac:chgData name="Tim Gondek" userId="ee0941fb-198a-467c-b280-a0694e637959" providerId="ADAL" clId="{364709F5-497C-4775-81E9-E9196FB6A001}" dt="2021-05-04T16:52:44.997" v="92" actId="20577"/>
          <ac:spMkLst>
            <pc:docMk/>
            <pc:sldMk cId="2759363788" sldId="269"/>
            <ac:spMk id="7" creationId="{FC073439-67FA-4EAD-957B-6E6699626677}"/>
          </ac:spMkLst>
        </pc:spChg>
        <pc:spChg chg="add mod">
          <ac:chgData name="Tim Gondek" userId="ee0941fb-198a-467c-b280-a0694e637959" providerId="ADAL" clId="{364709F5-497C-4775-81E9-E9196FB6A001}" dt="2021-05-04T16:52:51.907" v="93" actId="114"/>
          <ac:spMkLst>
            <pc:docMk/>
            <pc:sldMk cId="2759363788" sldId="269"/>
            <ac:spMk id="9" creationId="{910276AB-D633-46F1-BCB2-0017C906E5A4}"/>
          </ac:spMkLst>
        </pc:spChg>
        <pc:graphicFrameChg chg="modGraphic">
          <ac:chgData name="Tim Gondek" userId="ee0941fb-198a-467c-b280-a0694e637959" providerId="ADAL" clId="{364709F5-497C-4775-81E9-E9196FB6A001}" dt="2021-05-04T16:52:41.775" v="91" actId="20577"/>
          <ac:graphicFrameMkLst>
            <pc:docMk/>
            <pc:sldMk cId="2759363788" sldId="269"/>
            <ac:graphicFrameMk id="6" creationId="{5BFB7B3E-7D4C-47B0-A973-28DE324BBAC6}"/>
          </ac:graphicFrameMkLst>
        </pc:graphicFrameChg>
      </pc:sldChg>
      <pc:sldChg chg="modSp mod">
        <pc:chgData name="Tim Gondek" userId="ee0941fb-198a-467c-b280-a0694e637959" providerId="ADAL" clId="{364709F5-497C-4775-81E9-E9196FB6A001}" dt="2021-05-04T16:53:47.549" v="141" actId="20577"/>
        <pc:sldMkLst>
          <pc:docMk/>
          <pc:sldMk cId="999387175" sldId="275"/>
        </pc:sldMkLst>
        <pc:spChg chg="mod">
          <ac:chgData name="Tim Gondek" userId="ee0941fb-198a-467c-b280-a0694e637959" providerId="ADAL" clId="{364709F5-497C-4775-81E9-E9196FB6A001}" dt="2021-05-04T16:53:47.549" v="141" actId="20577"/>
          <ac:spMkLst>
            <pc:docMk/>
            <pc:sldMk cId="999387175" sldId="275"/>
            <ac:spMk id="7" creationId="{FC073439-67FA-4EAD-957B-6E669962667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BC50B-A0BB-4628-8ED3-F5FFED22D65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3E49D8-89A0-4D49-851B-2FFC693AD6C2}">
      <dgm:prSet phldrT="[Text]"/>
      <dgm:spPr>
        <a:xfrm>
          <a:off x="2640645" y="26467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gm:t>
    </dgm:pt>
    <dgm:pt modelId="{34AC18D8-DBF2-493E-A133-E5061DD1E2FB}" type="parTrans" cxnId="{068EBA95-BA80-4716-BE17-0D66B356C3AD}">
      <dgm:prSet/>
      <dgm:spPr/>
      <dgm:t>
        <a:bodyPr/>
        <a:lstStyle/>
        <a:p>
          <a:endParaRPr lang="en-US"/>
        </a:p>
      </dgm:t>
    </dgm:pt>
    <dgm:pt modelId="{F30AF7B4-4CA3-42A1-A389-B3276F5185F5}" type="sibTrans" cxnId="{068EBA95-BA80-4716-BE17-0D66B356C3AD}">
      <dgm:prSet/>
      <dgm:spPr/>
      <dgm:t>
        <a:bodyPr/>
        <a:lstStyle/>
        <a:p>
          <a:endParaRPr lang="en-US"/>
        </a:p>
      </dgm:t>
    </dgm:pt>
    <dgm:pt modelId="{BEAD5B32-9FEA-42A0-95C7-0B8B612C9367}">
      <dgm:prSet phldrT="[Text]"/>
      <dgm:spPr>
        <a:xfrm>
          <a:off x="2436770" y="685525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gm:t>
    </dgm:pt>
    <dgm:pt modelId="{FBED6D8F-014B-49C4-AAAF-48996243B381}" type="parTrans" cxnId="{D17E91BD-8155-44C2-ADD2-6B10A8D7105F}">
      <dgm:prSet/>
      <dgm:spPr/>
      <dgm:t>
        <a:bodyPr/>
        <a:lstStyle/>
        <a:p>
          <a:endParaRPr lang="en-US"/>
        </a:p>
      </dgm:t>
    </dgm:pt>
    <dgm:pt modelId="{54C3E0D3-7140-4575-AD6E-987CDFBBDBDC}" type="sibTrans" cxnId="{D17E91BD-8155-44C2-ADD2-6B10A8D7105F}">
      <dgm:prSet/>
      <dgm:spPr/>
      <dgm:t>
        <a:bodyPr/>
        <a:lstStyle/>
        <a:p>
          <a:endParaRPr lang="en-US"/>
        </a:p>
      </dgm:t>
    </dgm:pt>
    <dgm:pt modelId="{0D366AB8-E731-4697-A9F9-A10406D91E39}">
      <dgm:prSet phldrT="[Text]"/>
      <dgm:spPr>
        <a:xfrm>
          <a:off x="2640645" y="110637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gm:t>
    </dgm:pt>
    <dgm:pt modelId="{FE630287-2EDF-4F4C-8B63-DB6C135499B3}" type="parTrans" cxnId="{0B8FE14A-4F07-4BA2-8F70-C8DB305C553F}">
      <dgm:prSet/>
      <dgm:spPr/>
      <dgm:t>
        <a:bodyPr/>
        <a:lstStyle/>
        <a:p>
          <a:endParaRPr lang="en-US"/>
        </a:p>
      </dgm:t>
    </dgm:pt>
    <dgm:pt modelId="{7F02FE01-D489-4146-A3F8-BF9EED7016FC}" type="sibTrans" cxnId="{0B8FE14A-4F07-4BA2-8F70-C8DB305C553F}">
      <dgm:prSet/>
      <dgm:spPr/>
      <dgm:t>
        <a:bodyPr/>
        <a:lstStyle/>
        <a:p>
          <a:endParaRPr lang="en-US"/>
        </a:p>
      </dgm:t>
    </dgm:pt>
    <dgm:pt modelId="{23EA4B19-6CB2-41D8-B23A-32186CBB1A65}">
      <dgm:prSet/>
      <dgm:spPr>
        <a:xfrm>
          <a:off x="2436770" y="1527230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gm:t>
    </dgm:pt>
    <dgm:pt modelId="{07EBDEEA-E796-4E6F-A6D5-6D7CCD31552A}" type="parTrans" cxnId="{9962F2B5-359E-4E52-B1D9-901401442740}">
      <dgm:prSet/>
      <dgm:spPr/>
      <dgm:t>
        <a:bodyPr/>
        <a:lstStyle/>
        <a:p>
          <a:endParaRPr lang="en-US"/>
        </a:p>
      </dgm:t>
    </dgm:pt>
    <dgm:pt modelId="{B47D5697-2548-4DB3-81DD-67CCCFBB887D}" type="sibTrans" cxnId="{9962F2B5-359E-4E52-B1D9-901401442740}">
      <dgm:prSet/>
      <dgm:spPr/>
      <dgm:t>
        <a:bodyPr/>
        <a:lstStyle/>
        <a:p>
          <a:endParaRPr lang="en-US"/>
        </a:p>
      </dgm:t>
    </dgm:pt>
    <dgm:pt modelId="{A95C8BB8-6129-4C48-BB1B-9D1C86000A48}">
      <dgm:prSet/>
      <dgm:spPr>
        <a:xfrm>
          <a:off x="2640645" y="194744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gm:t>
    </dgm:pt>
    <dgm:pt modelId="{E248D6C4-8899-400F-B1BE-39CF5000A525}" type="parTrans" cxnId="{E5453AD4-E672-47F8-96E6-A537EDEE6E46}">
      <dgm:prSet/>
      <dgm:spPr/>
      <dgm:t>
        <a:bodyPr/>
        <a:lstStyle/>
        <a:p>
          <a:endParaRPr lang="en-US"/>
        </a:p>
      </dgm:t>
    </dgm:pt>
    <dgm:pt modelId="{3BB4DFA5-DCBB-40C3-B2A1-9C02C9C321C5}" type="sibTrans" cxnId="{E5453AD4-E672-47F8-96E6-A537EDEE6E46}">
      <dgm:prSet/>
      <dgm:spPr/>
      <dgm:t>
        <a:bodyPr/>
        <a:lstStyle/>
        <a:p>
          <a:endParaRPr lang="en-US"/>
        </a:p>
      </dgm:t>
    </dgm:pt>
    <dgm:pt modelId="{DB7E4B7F-470D-4588-AECD-98AEE25641A2}">
      <dgm:prSet/>
      <dgm:spPr>
        <a:xfrm>
          <a:off x="2436770" y="2368296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gm:t>
    </dgm:pt>
    <dgm:pt modelId="{61A68603-60DB-45A4-88B1-0D6E988A4631}" type="parTrans" cxnId="{38A286F5-7DF7-40AD-BEA5-1EE2AD7D8186}">
      <dgm:prSet/>
      <dgm:spPr/>
      <dgm:t>
        <a:bodyPr/>
        <a:lstStyle/>
        <a:p>
          <a:endParaRPr lang="en-US"/>
        </a:p>
      </dgm:t>
    </dgm:pt>
    <dgm:pt modelId="{586C1BF5-CAE3-47BA-AD97-6D5C0840F097}" type="sibTrans" cxnId="{38A286F5-7DF7-40AD-BEA5-1EE2AD7D8186}">
      <dgm:prSet/>
      <dgm:spPr/>
      <dgm:t>
        <a:bodyPr/>
        <a:lstStyle/>
        <a:p>
          <a:endParaRPr lang="en-US"/>
        </a:p>
      </dgm:t>
    </dgm:pt>
    <dgm:pt modelId="{B36C0DE2-C7C5-4768-83F1-C115B8A1329F}">
      <dgm:prSet/>
      <dgm:spPr>
        <a:xfrm>
          <a:off x="2640645" y="278914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gm:t>
    </dgm:pt>
    <dgm:pt modelId="{783E7528-5E99-4E91-B3D3-6DB5E57E88D6}" type="parTrans" cxnId="{EF975710-B574-48A5-8DB8-4990E3D42B77}">
      <dgm:prSet/>
      <dgm:spPr/>
      <dgm:t>
        <a:bodyPr/>
        <a:lstStyle/>
        <a:p>
          <a:endParaRPr lang="en-US"/>
        </a:p>
      </dgm:t>
    </dgm:pt>
    <dgm:pt modelId="{82FDE31E-439F-44ED-BD49-DF7A98DF52DB}" type="sibTrans" cxnId="{EF975710-B574-48A5-8DB8-4990E3D42B77}">
      <dgm:prSet/>
      <dgm:spPr/>
      <dgm:t>
        <a:bodyPr/>
        <a:lstStyle/>
        <a:p>
          <a:endParaRPr lang="en-US"/>
        </a:p>
      </dgm:t>
    </dgm:pt>
    <dgm:pt modelId="{37D3CF46-BBEE-470F-9AB5-EEF1CCD711B9}">
      <dgm:prSet/>
      <dgm:spPr>
        <a:xfrm>
          <a:off x="2640645" y="1947443"/>
          <a:ext cx="407887" cy="20386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endParaRPr lang="en-US"/>
        </a:p>
      </dgm:t>
    </dgm:pt>
    <dgm:pt modelId="{58B2595C-2B2D-49F3-80F3-6E38F65ACA7F}" type="parTrans" cxnId="{0521FBB0-B870-4707-812E-C8071484BFA9}">
      <dgm:prSet/>
      <dgm:spPr/>
      <dgm:t>
        <a:bodyPr/>
        <a:lstStyle/>
        <a:p>
          <a:endParaRPr lang="en-US"/>
        </a:p>
      </dgm:t>
    </dgm:pt>
    <dgm:pt modelId="{5AB575BA-D51C-41BD-8D5D-60557A8A140F}" type="sibTrans" cxnId="{0521FBB0-B870-4707-812E-C8071484BFA9}">
      <dgm:prSet/>
      <dgm:spPr/>
      <dgm:t>
        <a:bodyPr/>
        <a:lstStyle/>
        <a:p>
          <a:endParaRPr lang="en-US"/>
        </a:p>
      </dgm:t>
    </dgm:pt>
    <dgm:pt modelId="{F84222B3-AE57-42ED-9ECF-DF354F665586}" type="pres">
      <dgm:prSet presAssocID="{C2CBC50B-A0BB-4628-8ED3-F5FFED22D65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7885F9D-7649-45BC-B5DB-3ACAE03AD27B}" type="pres">
      <dgm:prSet presAssocID="{B13E49D8-89A0-4D49-851B-2FFC693AD6C2}" presName="Accent1" presStyleCnt="0"/>
      <dgm:spPr/>
    </dgm:pt>
    <dgm:pt modelId="{49863760-D90E-4F74-9585-F9741444C8AA}" type="pres">
      <dgm:prSet presAssocID="{B13E49D8-89A0-4D49-851B-2FFC693AD6C2}" presName="Accent" presStyleLbl="node1" presStyleIdx="0" presStyleCnt="7"/>
      <dgm:spPr>
        <a:xfrm>
          <a:off x="2479272" y="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C3024FDD-43CE-4B55-8FAB-DC7658DD97E1}" type="pres">
      <dgm:prSet presAssocID="{B13E49D8-89A0-4D49-851B-2FFC693AD6C2}" presName="Parent1" presStyleLbl="revTx" presStyleIdx="0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4A4A0C24-5477-4D5A-A0AF-F579C8A8DE22}" type="pres">
      <dgm:prSet presAssocID="{BEAD5B32-9FEA-42A0-95C7-0B8B612C9367}" presName="Accent2" presStyleCnt="0"/>
      <dgm:spPr/>
    </dgm:pt>
    <dgm:pt modelId="{518B9326-9656-4C70-BEE6-2C83AFF80CBF}" type="pres">
      <dgm:prSet presAssocID="{BEAD5B32-9FEA-42A0-95C7-0B8B612C9367}" presName="Accent" presStyleLbl="node1" presStyleIdx="1" presStyleCnt="7"/>
      <dgm:spPr>
        <a:xfrm>
          <a:off x="2276219" y="41989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2605FF4C-018F-4CD9-8FF7-C6183E4A3754}" type="pres">
      <dgm:prSet presAssocID="{BEAD5B32-9FEA-42A0-95C7-0B8B612C9367}" presName="Parent2" presStyleLbl="revTx" presStyleIdx="1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0BFEC1AD-59DB-4F22-AA36-E79962C8A98D}" type="pres">
      <dgm:prSet presAssocID="{0D366AB8-E731-4697-A9F9-A10406D91E39}" presName="Accent3" presStyleCnt="0"/>
      <dgm:spPr/>
    </dgm:pt>
    <dgm:pt modelId="{F0F11CFC-67BF-4806-A978-4339A6237B7A}" type="pres">
      <dgm:prSet presAssocID="{0D366AB8-E731-4697-A9F9-A10406D91E39}" presName="Accent" presStyleLbl="node1" presStyleIdx="2" presStyleCnt="7"/>
      <dgm:spPr>
        <a:xfrm>
          <a:off x="2479272" y="841705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58A5EA9D-C1B6-48D6-9980-1D813F690BC7}" type="pres">
      <dgm:prSet presAssocID="{0D366AB8-E731-4697-A9F9-A10406D91E39}" presName="Parent3" presStyleLbl="revTx" presStyleIdx="2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4161F04-ADBA-48B3-85ED-5F3D76428BEC}" type="pres">
      <dgm:prSet presAssocID="{23EA4B19-6CB2-41D8-B23A-32186CBB1A65}" presName="Accent4" presStyleCnt="0"/>
      <dgm:spPr/>
    </dgm:pt>
    <dgm:pt modelId="{E696BBE5-FB0E-49BC-A358-AC17C317B8D0}" type="pres">
      <dgm:prSet presAssocID="{23EA4B19-6CB2-41D8-B23A-32186CBB1A65}" presName="Accent" presStyleLbl="node1" presStyleIdx="3" presStyleCnt="7"/>
      <dgm:spPr>
        <a:xfrm>
          <a:off x="2276219" y="1262557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FE37E6BD-2204-4DE2-A18E-40924BBD5382}" type="pres">
      <dgm:prSet presAssocID="{23EA4B19-6CB2-41D8-B23A-32186CBB1A65}" presName="Parent4" presStyleLbl="revTx" presStyleIdx="3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2D10021-1455-47B0-9FE7-E037B0F5BBA9}" type="pres">
      <dgm:prSet presAssocID="{A95C8BB8-6129-4C48-BB1B-9D1C86000A48}" presName="Accent5" presStyleCnt="0"/>
      <dgm:spPr/>
    </dgm:pt>
    <dgm:pt modelId="{4F7276E4-AB7B-4532-8FE0-CF8DBD7AA02D}" type="pres">
      <dgm:prSet presAssocID="{A95C8BB8-6129-4C48-BB1B-9D1C86000A48}" presName="Accent" presStyleLbl="node1" presStyleIdx="4" presStyleCnt="7"/>
      <dgm:spPr>
        <a:xfrm>
          <a:off x="2479272" y="168277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1BF22418-A085-4535-A1F5-29FD30597FBA}" type="pres">
      <dgm:prSet presAssocID="{A95C8BB8-6129-4C48-BB1B-9D1C86000A48}" presName="Parent5" presStyleLbl="revTx" presStyleIdx="4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506F93B6-0920-41B8-9A0E-C831AB35A896}" type="pres">
      <dgm:prSet presAssocID="{DB7E4B7F-470D-4588-AECD-98AEE25641A2}" presName="Accent6" presStyleCnt="0"/>
      <dgm:spPr/>
    </dgm:pt>
    <dgm:pt modelId="{69866811-C0F0-4EB2-B35F-70807F0FFABC}" type="pres">
      <dgm:prSet presAssocID="{DB7E4B7F-470D-4588-AECD-98AEE25641A2}" presName="Accent" presStyleLbl="node1" presStyleIdx="5" presStyleCnt="7"/>
      <dgm:spPr>
        <a:xfrm>
          <a:off x="2276219" y="210362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AFEEAB02-02CC-4579-99F7-0E78C5BEAFB1}" type="pres">
      <dgm:prSet presAssocID="{DB7E4B7F-470D-4588-AECD-98AEE25641A2}" presName="Parent6" presStyleLbl="revTx" presStyleIdx="5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D67B2089-757C-4F13-B1E1-DC34E3CFDBAA}" type="pres">
      <dgm:prSet presAssocID="{B36C0DE2-C7C5-4768-83F1-C115B8A1329F}" presName="Accent7" presStyleCnt="0"/>
      <dgm:spPr/>
    </dgm:pt>
    <dgm:pt modelId="{7DDD452E-5E5D-4622-A585-D1BA73BF7DF9}" type="pres">
      <dgm:prSet presAssocID="{B36C0DE2-C7C5-4768-83F1-C115B8A1329F}" presName="Accent" presStyleLbl="node1" presStyleIdx="6" presStyleCnt="7"/>
      <dgm:spPr>
        <a:xfrm>
          <a:off x="2531235" y="2572161"/>
          <a:ext cx="627941" cy="62823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6C67CB0-C8A0-44E4-8A9F-53E76F0DE880}" type="pres">
      <dgm:prSet presAssocID="{B36C0DE2-C7C5-4768-83F1-C115B8A1329F}" presName="Parent7" presStyleLbl="revTx" presStyleIdx="6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</dgm:ptLst>
  <dgm:cxnLst>
    <dgm:cxn modelId="{EF975710-B574-48A5-8DB8-4990E3D42B77}" srcId="{C2CBC50B-A0BB-4628-8ED3-F5FFED22D65A}" destId="{B36C0DE2-C7C5-4768-83F1-C115B8A1329F}" srcOrd="6" destOrd="0" parTransId="{783E7528-5E99-4E91-B3D3-6DB5E57E88D6}" sibTransId="{82FDE31E-439F-44ED-BD49-DF7A98DF52DB}"/>
    <dgm:cxn modelId="{EF461316-391A-4F87-953C-2EE2D9373C66}" type="presOf" srcId="{B36C0DE2-C7C5-4768-83F1-C115B8A1329F}" destId="{46C67CB0-C8A0-44E4-8A9F-53E76F0DE880}" srcOrd="0" destOrd="0" presId="urn:microsoft.com/office/officeart/2009/layout/CircleArrowProcess"/>
    <dgm:cxn modelId="{2A4E483C-00FB-45D0-8287-0676AB212C2B}" type="presOf" srcId="{23EA4B19-6CB2-41D8-B23A-32186CBB1A65}" destId="{FE37E6BD-2204-4DE2-A18E-40924BBD5382}" srcOrd="0" destOrd="0" presId="urn:microsoft.com/office/officeart/2009/layout/CircleArrowProcess"/>
    <dgm:cxn modelId="{0B8FE14A-4F07-4BA2-8F70-C8DB305C553F}" srcId="{C2CBC50B-A0BB-4628-8ED3-F5FFED22D65A}" destId="{0D366AB8-E731-4697-A9F9-A10406D91E39}" srcOrd="2" destOrd="0" parTransId="{FE630287-2EDF-4F4C-8B63-DB6C135499B3}" sibTransId="{7F02FE01-D489-4146-A3F8-BF9EED7016FC}"/>
    <dgm:cxn modelId="{51D60457-AB3F-4616-9055-EAB968C6FDFE}" type="presOf" srcId="{DB7E4B7F-470D-4588-AECD-98AEE25641A2}" destId="{AFEEAB02-02CC-4579-99F7-0E78C5BEAFB1}" srcOrd="0" destOrd="0" presId="urn:microsoft.com/office/officeart/2009/layout/CircleArrowProcess"/>
    <dgm:cxn modelId="{068EBA95-BA80-4716-BE17-0D66B356C3AD}" srcId="{C2CBC50B-A0BB-4628-8ED3-F5FFED22D65A}" destId="{B13E49D8-89A0-4D49-851B-2FFC693AD6C2}" srcOrd="0" destOrd="0" parTransId="{34AC18D8-DBF2-493E-A133-E5061DD1E2FB}" sibTransId="{F30AF7B4-4CA3-42A1-A389-B3276F5185F5}"/>
    <dgm:cxn modelId="{FC2867B0-C3DC-4469-A76C-2AAC769FEBB4}" type="presOf" srcId="{BEAD5B32-9FEA-42A0-95C7-0B8B612C9367}" destId="{2605FF4C-018F-4CD9-8FF7-C6183E4A3754}" srcOrd="0" destOrd="0" presId="urn:microsoft.com/office/officeart/2009/layout/CircleArrowProcess"/>
    <dgm:cxn modelId="{0521FBB0-B870-4707-812E-C8071484BFA9}" srcId="{C2CBC50B-A0BB-4628-8ED3-F5FFED22D65A}" destId="{37D3CF46-BBEE-470F-9AB5-EEF1CCD711B9}" srcOrd="7" destOrd="0" parTransId="{58B2595C-2B2D-49F3-80F3-6E38F65ACA7F}" sibTransId="{5AB575BA-D51C-41BD-8D5D-60557A8A140F}"/>
    <dgm:cxn modelId="{9962F2B5-359E-4E52-B1D9-901401442740}" srcId="{C2CBC50B-A0BB-4628-8ED3-F5FFED22D65A}" destId="{23EA4B19-6CB2-41D8-B23A-32186CBB1A65}" srcOrd="3" destOrd="0" parTransId="{07EBDEEA-E796-4E6F-A6D5-6D7CCD31552A}" sibTransId="{B47D5697-2548-4DB3-81DD-67CCCFBB887D}"/>
    <dgm:cxn modelId="{D17E91BD-8155-44C2-ADD2-6B10A8D7105F}" srcId="{C2CBC50B-A0BB-4628-8ED3-F5FFED22D65A}" destId="{BEAD5B32-9FEA-42A0-95C7-0B8B612C9367}" srcOrd="1" destOrd="0" parTransId="{FBED6D8F-014B-49C4-AAAF-48996243B381}" sibTransId="{54C3E0D3-7140-4575-AD6E-987CDFBBDBDC}"/>
    <dgm:cxn modelId="{E5453AD4-E672-47F8-96E6-A537EDEE6E46}" srcId="{C2CBC50B-A0BB-4628-8ED3-F5FFED22D65A}" destId="{A95C8BB8-6129-4C48-BB1B-9D1C86000A48}" srcOrd="4" destOrd="0" parTransId="{E248D6C4-8899-400F-B1BE-39CF5000A525}" sibTransId="{3BB4DFA5-DCBB-40C3-B2A1-9C02C9C321C5}"/>
    <dgm:cxn modelId="{91E7E3D4-A3DC-47D4-9D9F-79A8E1E0DAF1}" type="presOf" srcId="{A95C8BB8-6129-4C48-BB1B-9D1C86000A48}" destId="{1BF22418-A085-4535-A1F5-29FD30597FBA}" srcOrd="0" destOrd="0" presId="urn:microsoft.com/office/officeart/2009/layout/CircleArrowProcess"/>
    <dgm:cxn modelId="{7E347EE1-161F-4884-99E5-CAB77108A9B8}" type="presOf" srcId="{0D366AB8-E731-4697-A9F9-A10406D91E39}" destId="{58A5EA9D-C1B6-48D6-9980-1D813F690BC7}" srcOrd="0" destOrd="0" presId="urn:microsoft.com/office/officeart/2009/layout/CircleArrowProcess"/>
    <dgm:cxn modelId="{6B01ACE3-1A34-4AFE-A513-07B089B5F33B}" type="presOf" srcId="{B13E49D8-89A0-4D49-851B-2FFC693AD6C2}" destId="{C3024FDD-43CE-4B55-8FAB-DC7658DD97E1}" srcOrd="0" destOrd="0" presId="urn:microsoft.com/office/officeart/2009/layout/CircleArrowProcess"/>
    <dgm:cxn modelId="{63F637E9-9CCB-441A-A3C2-856C7D9A4C02}" type="presOf" srcId="{C2CBC50B-A0BB-4628-8ED3-F5FFED22D65A}" destId="{F84222B3-AE57-42ED-9ECF-DF354F665586}" srcOrd="0" destOrd="0" presId="urn:microsoft.com/office/officeart/2009/layout/CircleArrowProcess"/>
    <dgm:cxn modelId="{38A286F5-7DF7-40AD-BEA5-1EE2AD7D8186}" srcId="{C2CBC50B-A0BB-4628-8ED3-F5FFED22D65A}" destId="{DB7E4B7F-470D-4588-AECD-98AEE25641A2}" srcOrd="5" destOrd="0" parTransId="{61A68603-60DB-45A4-88B1-0D6E988A4631}" sibTransId="{586C1BF5-CAE3-47BA-AD97-6D5C0840F097}"/>
    <dgm:cxn modelId="{D636589C-FA05-4641-A612-8EF6D6B37349}" type="presParOf" srcId="{F84222B3-AE57-42ED-9ECF-DF354F665586}" destId="{E7885F9D-7649-45BC-B5DB-3ACAE03AD27B}" srcOrd="0" destOrd="0" presId="urn:microsoft.com/office/officeart/2009/layout/CircleArrowProcess"/>
    <dgm:cxn modelId="{DF52EC37-5F05-4C56-8505-206764986418}" type="presParOf" srcId="{E7885F9D-7649-45BC-B5DB-3ACAE03AD27B}" destId="{49863760-D90E-4F74-9585-F9741444C8AA}" srcOrd="0" destOrd="0" presId="urn:microsoft.com/office/officeart/2009/layout/CircleArrowProcess"/>
    <dgm:cxn modelId="{6EBDDB43-F6D3-421B-8EA5-74544FF207D7}" type="presParOf" srcId="{F84222B3-AE57-42ED-9ECF-DF354F665586}" destId="{C3024FDD-43CE-4B55-8FAB-DC7658DD97E1}" srcOrd="1" destOrd="0" presId="urn:microsoft.com/office/officeart/2009/layout/CircleArrowProcess"/>
    <dgm:cxn modelId="{6528FCC6-97D9-4339-83AD-922AEE658990}" type="presParOf" srcId="{F84222B3-AE57-42ED-9ECF-DF354F665586}" destId="{4A4A0C24-5477-4D5A-A0AF-F579C8A8DE22}" srcOrd="2" destOrd="0" presId="urn:microsoft.com/office/officeart/2009/layout/CircleArrowProcess"/>
    <dgm:cxn modelId="{98223D3F-EBE7-4B26-AB7B-3B4B9F8177BF}" type="presParOf" srcId="{4A4A0C24-5477-4D5A-A0AF-F579C8A8DE22}" destId="{518B9326-9656-4C70-BEE6-2C83AFF80CBF}" srcOrd="0" destOrd="0" presId="urn:microsoft.com/office/officeart/2009/layout/CircleArrowProcess"/>
    <dgm:cxn modelId="{BFF5493C-68D2-4ACF-B741-BBB9D2B641CA}" type="presParOf" srcId="{F84222B3-AE57-42ED-9ECF-DF354F665586}" destId="{2605FF4C-018F-4CD9-8FF7-C6183E4A3754}" srcOrd="3" destOrd="0" presId="urn:microsoft.com/office/officeart/2009/layout/CircleArrowProcess"/>
    <dgm:cxn modelId="{E37D7E50-B25F-425A-A8CC-6006A73754E6}" type="presParOf" srcId="{F84222B3-AE57-42ED-9ECF-DF354F665586}" destId="{0BFEC1AD-59DB-4F22-AA36-E79962C8A98D}" srcOrd="4" destOrd="0" presId="urn:microsoft.com/office/officeart/2009/layout/CircleArrowProcess"/>
    <dgm:cxn modelId="{0544D7F7-CD33-451B-9C0F-7374E8ECD8A4}" type="presParOf" srcId="{0BFEC1AD-59DB-4F22-AA36-E79962C8A98D}" destId="{F0F11CFC-67BF-4806-A978-4339A6237B7A}" srcOrd="0" destOrd="0" presId="urn:microsoft.com/office/officeart/2009/layout/CircleArrowProcess"/>
    <dgm:cxn modelId="{2A05E4A5-0752-4C38-A562-0BFB92F435C8}" type="presParOf" srcId="{F84222B3-AE57-42ED-9ECF-DF354F665586}" destId="{58A5EA9D-C1B6-48D6-9980-1D813F690BC7}" srcOrd="5" destOrd="0" presId="urn:microsoft.com/office/officeart/2009/layout/CircleArrowProcess"/>
    <dgm:cxn modelId="{1CC8CE6E-0961-4508-B207-9A55ECFFD4DC}" type="presParOf" srcId="{F84222B3-AE57-42ED-9ECF-DF354F665586}" destId="{74161F04-ADBA-48B3-85ED-5F3D76428BEC}" srcOrd="6" destOrd="0" presId="urn:microsoft.com/office/officeart/2009/layout/CircleArrowProcess"/>
    <dgm:cxn modelId="{E17F02E9-9DFA-427A-AED7-8C56DD49F5F2}" type="presParOf" srcId="{74161F04-ADBA-48B3-85ED-5F3D76428BEC}" destId="{E696BBE5-FB0E-49BC-A358-AC17C317B8D0}" srcOrd="0" destOrd="0" presId="urn:microsoft.com/office/officeart/2009/layout/CircleArrowProcess"/>
    <dgm:cxn modelId="{E7C505B9-80C6-434D-A107-04FAB0C39624}" type="presParOf" srcId="{F84222B3-AE57-42ED-9ECF-DF354F665586}" destId="{FE37E6BD-2204-4DE2-A18E-40924BBD5382}" srcOrd="7" destOrd="0" presId="urn:microsoft.com/office/officeart/2009/layout/CircleArrowProcess"/>
    <dgm:cxn modelId="{365563C8-5A31-4BC7-B4E4-6887857E7CF3}" type="presParOf" srcId="{F84222B3-AE57-42ED-9ECF-DF354F665586}" destId="{72D10021-1455-47B0-9FE7-E037B0F5BBA9}" srcOrd="8" destOrd="0" presId="urn:microsoft.com/office/officeart/2009/layout/CircleArrowProcess"/>
    <dgm:cxn modelId="{824D7840-33F5-4306-B64D-A144C96BA7A7}" type="presParOf" srcId="{72D10021-1455-47B0-9FE7-E037B0F5BBA9}" destId="{4F7276E4-AB7B-4532-8FE0-CF8DBD7AA02D}" srcOrd="0" destOrd="0" presId="urn:microsoft.com/office/officeart/2009/layout/CircleArrowProcess"/>
    <dgm:cxn modelId="{A8B88D09-58A1-4A7F-B8D9-90ED5DCE0993}" type="presParOf" srcId="{F84222B3-AE57-42ED-9ECF-DF354F665586}" destId="{1BF22418-A085-4535-A1F5-29FD30597FBA}" srcOrd="9" destOrd="0" presId="urn:microsoft.com/office/officeart/2009/layout/CircleArrowProcess"/>
    <dgm:cxn modelId="{2727B654-F324-4E0F-BA58-5EBAC9AAEECF}" type="presParOf" srcId="{F84222B3-AE57-42ED-9ECF-DF354F665586}" destId="{506F93B6-0920-41B8-9A0E-C831AB35A896}" srcOrd="10" destOrd="0" presId="urn:microsoft.com/office/officeart/2009/layout/CircleArrowProcess"/>
    <dgm:cxn modelId="{6C380F1C-CE2E-45EB-AB0D-A4BB759B1473}" type="presParOf" srcId="{506F93B6-0920-41B8-9A0E-C831AB35A896}" destId="{69866811-C0F0-4EB2-B35F-70807F0FFABC}" srcOrd="0" destOrd="0" presId="urn:microsoft.com/office/officeart/2009/layout/CircleArrowProcess"/>
    <dgm:cxn modelId="{4A58A125-C398-41AA-9B61-31F6FB7EDF3E}" type="presParOf" srcId="{F84222B3-AE57-42ED-9ECF-DF354F665586}" destId="{AFEEAB02-02CC-4579-99F7-0E78C5BEAFB1}" srcOrd="11" destOrd="0" presId="urn:microsoft.com/office/officeart/2009/layout/CircleArrowProcess"/>
    <dgm:cxn modelId="{5F289630-14F2-4D14-AFBE-F9437064E5BC}" type="presParOf" srcId="{F84222B3-AE57-42ED-9ECF-DF354F665586}" destId="{D67B2089-757C-4F13-B1E1-DC34E3CFDBAA}" srcOrd="12" destOrd="0" presId="urn:microsoft.com/office/officeart/2009/layout/CircleArrowProcess"/>
    <dgm:cxn modelId="{82F51140-60FA-46D7-B1C5-CCFEFB3081F8}" type="presParOf" srcId="{D67B2089-757C-4F13-B1E1-DC34E3CFDBAA}" destId="{7DDD452E-5E5D-4622-A585-D1BA73BF7DF9}" srcOrd="0" destOrd="0" presId="urn:microsoft.com/office/officeart/2009/layout/CircleArrowProcess"/>
    <dgm:cxn modelId="{4DC0DBE6-DFEF-4B14-866A-BBDC2C32FCD5}" type="presParOf" srcId="{F84222B3-AE57-42ED-9ECF-DF354F665586}" destId="{46C67CB0-C8A0-44E4-8A9F-53E76F0DE880}" srcOrd="1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63760-D90E-4F74-9585-F9741444C8AA}">
      <dsp:nvSpPr>
        <dsp:cNvPr id="0" name=""/>
        <dsp:cNvSpPr/>
      </dsp:nvSpPr>
      <dsp:spPr>
        <a:xfrm>
          <a:off x="817472" y="0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24FDD-43CE-4B55-8FAB-DC7658DD97E1}">
      <dsp:nvSpPr>
        <dsp:cNvPr id="0" name=""/>
        <dsp:cNvSpPr/>
      </dsp:nvSpPr>
      <dsp:spPr>
        <a:xfrm>
          <a:off x="1039500" y="364155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sp:txBody>
      <dsp:txXfrm>
        <a:off x="1039500" y="364155"/>
        <a:ext cx="561199" cy="280491"/>
      </dsp:txXfrm>
    </dsp:sp>
    <dsp:sp modelId="{518B9326-9656-4C70-BEE6-2C83AFF80CBF}">
      <dsp:nvSpPr>
        <dsp:cNvPr id="0" name=""/>
        <dsp:cNvSpPr/>
      </dsp:nvSpPr>
      <dsp:spPr>
        <a:xfrm>
          <a:off x="538099" y="57771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5FF4C-018F-4CD9-8FF7-C6183E4A3754}">
      <dsp:nvSpPr>
        <dsp:cNvPr id="0" name=""/>
        <dsp:cNvSpPr/>
      </dsp:nvSpPr>
      <dsp:spPr>
        <a:xfrm>
          <a:off x="758994" y="943192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sp:txBody>
      <dsp:txXfrm>
        <a:off x="758994" y="943192"/>
        <a:ext cx="561199" cy="280491"/>
      </dsp:txXfrm>
    </dsp:sp>
    <dsp:sp modelId="{F0F11CFC-67BF-4806-A978-4339A6237B7A}">
      <dsp:nvSpPr>
        <dsp:cNvPr id="0" name=""/>
        <dsp:cNvSpPr/>
      </dsp:nvSpPr>
      <dsp:spPr>
        <a:xfrm>
          <a:off x="817472" y="1158074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5EA9D-C1B6-48D6-9980-1D813F690BC7}">
      <dsp:nvSpPr>
        <dsp:cNvPr id="0" name=""/>
        <dsp:cNvSpPr/>
      </dsp:nvSpPr>
      <dsp:spPr>
        <a:xfrm>
          <a:off x="1039500" y="1522229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sp:txBody>
      <dsp:txXfrm>
        <a:off x="1039500" y="1522229"/>
        <a:ext cx="561199" cy="280491"/>
      </dsp:txXfrm>
    </dsp:sp>
    <dsp:sp modelId="{E696BBE5-FB0E-49BC-A358-AC17C317B8D0}">
      <dsp:nvSpPr>
        <dsp:cNvPr id="0" name=""/>
        <dsp:cNvSpPr/>
      </dsp:nvSpPr>
      <dsp:spPr>
        <a:xfrm>
          <a:off x="538099" y="1737112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7E6BD-2204-4DE2-A18E-40924BBD5382}">
      <dsp:nvSpPr>
        <dsp:cNvPr id="0" name=""/>
        <dsp:cNvSpPr/>
      </dsp:nvSpPr>
      <dsp:spPr>
        <a:xfrm>
          <a:off x="758994" y="2101267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sp:txBody>
      <dsp:txXfrm>
        <a:off x="758994" y="2101267"/>
        <a:ext cx="561199" cy="280491"/>
      </dsp:txXfrm>
    </dsp:sp>
    <dsp:sp modelId="{4F7276E4-AB7B-4532-8FE0-CF8DBD7AA02D}">
      <dsp:nvSpPr>
        <dsp:cNvPr id="0" name=""/>
        <dsp:cNvSpPr/>
      </dsp:nvSpPr>
      <dsp:spPr>
        <a:xfrm>
          <a:off x="817472" y="2315268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22418-A085-4535-A1F5-29FD30597FBA}">
      <dsp:nvSpPr>
        <dsp:cNvPr id="0" name=""/>
        <dsp:cNvSpPr/>
      </dsp:nvSpPr>
      <dsp:spPr>
        <a:xfrm>
          <a:off x="1039500" y="2679423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sp:txBody>
      <dsp:txXfrm>
        <a:off x="1039500" y="2679423"/>
        <a:ext cx="561199" cy="280491"/>
      </dsp:txXfrm>
    </dsp:sp>
    <dsp:sp modelId="{69866811-C0F0-4EB2-B35F-70807F0FFABC}">
      <dsp:nvSpPr>
        <dsp:cNvPr id="0" name=""/>
        <dsp:cNvSpPr/>
      </dsp:nvSpPr>
      <dsp:spPr>
        <a:xfrm>
          <a:off x="538099" y="289430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EAB02-02CC-4579-99F7-0E78C5BEAFB1}">
      <dsp:nvSpPr>
        <dsp:cNvPr id="0" name=""/>
        <dsp:cNvSpPr/>
      </dsp:nvSpPr>
      <dsp:spPr>
        <a:xfrm>
          <a:off x="758994" y="3258461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sp:txBody>
      <dsp:txXfrm>
        <a:off x="758994" y="3258461"/>
        <a:ext cx="561199" cy="280491"/>
      </dsp:txXfrm>
    </dsp:sp>
    <dsp:sp modelId="{7DDD452E-5E5D-4622-A585-D1BA73BF7DF9}">
      <dsp:nvSpPr>
        <dsp:cNvPr id="0" name=""/>
        <dsp:cNvSpPr/>
      </dsp:nvSpPr>
      <dsp:spPr>
        <a:xfrm>
          <a:off x="888966" y="3538953"/>
          <a:ext cx="863964" cy="8643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67CB0-C8A0-44E4-8A9F-53E76F0DE880}">
      <dsp:nvSpPr>
        <dsp:cNvPr id="0" name=""/>
        <dsp:cNvSpPr/>
      </dsp:nvSpPr>
      <dsp:spPr>
        <a:xfrm>
          <a:off x="1039500" y="3837498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sp:txBody>
      <dsp:txXfrm>
        <a:off x="1039500" y="3837498"/>
        <a:ext cx="561199" cy="280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with Company / Speaker specific anecdote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3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7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ESC to update with new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78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53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902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56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649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04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ohs.ca/oshanswers/safety_haz/fall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Leader Orientation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908402"/>
          </a:xfrm>
        </p:spPr>
        <p:txBody>
          <a:bodyPr>
            <a:normAutofit/>
          </a:bodyPr>
          <a:lstStyle/>
          <a:p>
            <a:pPr algn="ctr"/>
            <a:r>
              <a:rPr lang="en-CA" sz="2000" b="1" dirty="0"/>
              <a:t>Reducing Slips, trips and fall injuries – a lever to meet our Safety Goals</a:t>
            </a:r>
          </a:p>
          <a:p>
            <a:pPr algn="ctr"/>
            <a:endParaRPr lang="en-CA" sz="2000" b="1" dirty="0"/>
          </a:p>
          <a:p>
            <a:pPr algn="ctr"/>
            <a:r>
              <a:rPr lang="en-CA" sz="1600" dirty="0"/>
              <a:t>2019 = Total 36 Slips, trips and falls related</a:t>
            </a:r>
          </a:p>
          <a:p>
            <a:pPr algn="ctr"/>
            <a:r>
              <a:rPr lang="en-CA" sz="1600" dirty="0"/>
              <a:t>2020 = Total 28  Slips, trips and falls related</a:t>
            </a:r>
          </a:p>
          <a:p>
            <a:pPr algn="ctr"/>
            <a:r>
              <a:rPr lang="en-CA" sz="1600" dirty="0"/>
              <a:t>2021 = Total  22 Slips, trips and falls related</a:t>
            </a:r>
          </a:p>
          <a:p>
            <a:pPr algn="ctr"/>
            <a:endParaRPr lang="en-CA" sz="1800" b="1" dirty="0"/>
          </a:p>
          <a:p>
            <a:endParaRPr lang="en-CA" sz="1100" dirty="0"/>
          </a:p>
        </p:txBody>
      </p:sp>
      <p:graphicFrame>
        <p:nvGraphicFramePr>
          <p:cNvPr id="6" name="Group 197">
            <a:extLst>
              <a:ext uri="{FF2B5EF4-FFF2-40B4-BE49-F238E27FC236}">
                <a16:creationId xmlns:a16="http://schemas.microsoft.com/office/drawing/2014/main" id="{5BFB7B3E-7D4C-47B0-A973-28DE324BBA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542036"/>
              </p:ext>
            </p:extLst>
          </p:nvPr>
        </p:nvGraphicFramePr>
        <p:xfrm>
          <a:off x="1262626" y="3722965"/>
          <a:ext cx="2743200" cy="182245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2019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1.10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0.89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2021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0.67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Group 225">
            <a:extLst>
              <a:ext uri="{FF2B5EF4-FFF2-40B4-BE49-F238E27FC236}">
                <a16:creationId xmlns:a16="http://schemas.microsoft.com/office/drawing/2014/main" id="{710A7514-8182-4F07-B6D2-B5786043A4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77192"/>
              </p:ext>
            </p:extLst>
          </p:nvPr>
        </p:nvGraphicFramePr>
        <p:xfrm>
          <a:off x="4005826" y="3722965"/>
          <a:ext cx="4419600" cy="1819275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Total Recordable Injuries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Reduction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149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111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910276AB-D633-46F1-BCB2-0017C906E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Our Performance </a:t>
            </a:r>
            <a:r>
              <a:rPr lang="en-US" i="1" dirty="0"/>
              <a:t>(EXAMPLE) Use Your Data</a:t>
            </a:r>
          </a:p>
        </p:txBody>
      </p:sp>
    </p:spTree>
    <p:extLst>
      <p:ext uri="{BB962C8B-B14F-4D97-AF65-F5344CB8AC3E}">
        <p14:creationId xmlns:p14="http://schemas.microsoft.com/office/powerpoint/2010/main" val="2759363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Activity packages: why it 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908402"/>
          </a:xfrm>
        </p:spPr>
        <p:txBody>
          <a:bodyPr>
            <a:normAutofit/>
          </a:bodyPr>
          <a:lstStyle/>
          <a:p>
            <a:r>
              <a:rPr lang="en-US" sz="1600" dirty="0"/>
              <a:t>The Get a Grip Program has been set up to provide </a:t>
            </a:r>
            <a:r>
              <a:rPr lang="en-US" sz="1600"/>
              <a:t>its Leaders </a:t>
            </a:r>
            <a:r>
              <a:rPr lang="en-US" sz="1600" dirty="0"/>
              <a:t>or Program Managers with the necessary tools to provide their business areas with Slip Trip and Fall awareness training for each Get a Grip focus area.</a:t>
            </a:r>
          </a:p>
          <a:p>
            <a:endParaRPr lang="en-US" sz="1600" dirty="0"/>
          </a:p>
          <a:p>
            <a:r>
              <a:rPr lang="en-US" sz="1600" dirty="0"/>
              <a:t>The packages focuses on culture and behaviors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Leadership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Encourages employee/contractor participation</a:t>
            </a:r>
          </a:p>
          <a:p>
            <a:pPr lvl="1"/>
            <a:endParaRPr lang="en-US" sz="1600" dirty="0"/>
          </a:p>
          <a:p>
            <a:r>
              <a:rPr lang="en-US" sz="1600" dirty="0"/>
              <a:t>They utilize strong personal safety tools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Hazard Identification Tools 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Working Place Observation Tools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Inspections</a:t>
            </a:r>
          </a:p>
          <a:p>
            <a:pPr algn="ctr"/>
            <a:endParaRPr lang="en-CA" sz="1800" b="1" dirty="0"/>
          </a:p>
          <a:p>
            <a:endParaRPr lang="en-CA" sz="1100" dirty="0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16E413E3-4EC6-4942-AAAD-C872EFDA0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02" y="2723858"/>
            <a:ext cx="2438381" cy="232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41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Level of effort for the leader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r>
              <a:rPr lang="en-US" sz="1800" dirty="0"/>
              <a:t>Complete utilization of the 6 Month Campaign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Lead and promote the utilization of the Activity Package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Customize the supporting campaign material to maximize value within your respective areas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Share stewardship reporting measuring our program success with your team and leadership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 with the sponsor / champion to escalate issues or highlight opportunities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 with the EHS Team to act as a area subject mater experts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Provide ongoing feedback on the program.</a:t>
            </a:r>
          </a:p>
          <a:p>
            <a:pPr algn="ctr"/>
            <a:endParaRPr lang="en-CA" sz="2000" b="1" dirty="0"/>
          </a:p>
          <a:p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376517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 fontScale="90000"/>
          </a:bodyPr>
          <a:lstStyle/>
          <a:p>
            <a:r>
              <a:rPr lang="en-US" dirty="0"/>
              <a:t>Wave options 1-7 Supporting Program (oct – Apr)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C39EDE-EAD8-49E6-9C82-1D430BC5460B}"/>
              </a:ext>
            </a:extLst>
          </p:cNvPr>
          <p:cNvGrpSpPr/>
          <p:nvPr/>
        </p:nvGrpSpPr>
        <p:grpSpPr>
          <a:xfrm>
            <a:off x="1075692" y="1559513"/>
            <a:ext cx="6813723" cy="4403326"/>
            <a:chOff x="429208" y="1265855"/>
            <a:chExt cx="7973430" cy="5152780"/>
          </a:xfrm>
        </p:grpSpPr>
        <p:graphicFrame>
          <p:nvGraphicFramePr>
            <p:cNvPr id="9" name="Diagram 8">
              <a:extLst>
                <a:ext uri="{FF2B5EF4-FFF2-40B4-BE49-F238E27FC236}">
                  <a16:creationId xmlns:a16="http://schemas.microsoft.com/office/drawing/2014/main" id="{386C6229-07F3-4DB6-B08A-4F3DCD4294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0949367"/>
                </p:ext>
              </p:extLst>
            </p:nvPr>
          </p:nvGraphicFramePr>
          <p:xfrm>
            <a:off x="429208" y="1265855"/>
            <a:ext cx="2763085" cy="51527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Right Arrow 7">
              <a:extLst>
                <a:ext uri="{FF2B5EF4-FFF2-40B4-BE49-F238E27FC236}">
                  <a16:creationId xmlns:a16="http://schemas.microsoft.com/office/drawing/2014/main" id="{2537D6DE-9215-42EB-A384-2D2E25012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1713923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1" name="Right Arrow 8">
              <a:extLst>
                <a:ext uri="{FF2B5EF4-FFF2-40B4-BE49-F238E27FC236}">
                  <a16:creationId xmlns:a16="http://schemas.microsoft.com/office/drawing/2014/main" id="{336754A5-D5B7-419A-91CC-3BB57EF0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2311347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Right Arrow 9">
              <a:extLst>
                <a:ext uri="{FF2B5EF4-FFF2-40B4-BE49-F238E27FC236}">
                  <a16:creationId xmlns:a16="http://schemas.microsoft.com/office/drawing/2014/main" id="{93AE6983-1EBB-4B53-A81B-25BAA29BC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9805" y="2908770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3" name="Right Arrow 10">
              <a:extLst>
                <a:ext uri="{FF2B5EF4-FFF2-40B4-BE49-F238E27FC236}">
                  <a16:creationId xmlns:a16="http://schemas.microsoft.com/office/drawing/2014/main" id="{A6C65899-FCEE-4EE0-8728-86944EF8B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3580872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" name="Right Arrow 11">
              <a:extLst>
                <a:ext uri="{FF2B5EF4-FFF2-40B4-BE49-F238E27FC236}">
                  <a16:creationId xmlns:a16="http://schemas.microsoft.com/office/drawing/2014/main" id="{BF8770BE-E682-465C-BA0D-EB6104A5D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4178296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5" name="Right Arrow 12">
              <a:extLst>
                <a:ext uri="{FF2B5EF4-FFF2-40B4-BE49-F238E27FC236}">
                  <a16:creationId xmlns:a16="http://schemas.microsoft.com/office/drawing/2014/main" id="{6225776C-A7DE-40CF-92CF-42FAC0858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4881513"/>
              <a:ext cx="959923" cy="476072"/>
            </a:xfrm>
            <a:prstGeom prst="rightArrow">
              <a:avLst>
                <a:gd name="adj1" fmla="val 50000"/>
                <a:gd name="adj2" fmla="val 49942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6" name="Right Arrow 13">
              <a:extLst>
                <a:ext uri="{FF2B5EF4-FFF2-40B4-BE49-F238E27FC236}">
                  <a16:creationId xmlns:a16="http://schemas.microsoft.com/office/drawing/2014/main" id="{365B0B5A-7326-4623-A74A-5AE00CF8D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5598734"/>
              <a:ext cx="959923" cy="474516"/>
            </a:xfrm>
            <a:prstGeom prst="rightArrow">
              <a:avLst>
                <a:gd name="adj1" fmla="val 50000"/>
                <a:gd name="adj2" fmla="val 50106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EED0F3A-2776-41BF-86AB-70BE14A82A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38291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Boots &amp; Grips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32944E7-EF69-4EE0-A8DE-A97F1C79D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543" y="36835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Home Safety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F693B0-5EAE-4777-8AE6-9817654FB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980337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Access &amp; Egress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6721D39-2CED-4AD3-A8A3-61F26E9548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654" y="1785489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 dirty="0">
                  <a:latin typeface="Trebuchet MS" panose="020B0603020202020204" pitchFamily="34" charset="0"/>
                </a:rPr>
                <a:t>Transition Zones &amp; Walkways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469438D-3679-42C1-8593-F466991AC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5102" y="426075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Eyes on Path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0E103E-CF28-453E-838D-844E3A2693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9995" y="4923520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Ladder Safety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FC0B173-DCC4-42E8-A769-083AA21DA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3332" y="55909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Wrap Up</a:t>
              </a:r>
            </a:p>
          </p:txBody>
        </p:sp>
        <p:pic>
          <p:nvPicPr>
            <p:cNvPr id="24" name="Picture 1">
              <a:extLst>
                <a:ext uri="{FF2B5EF4-FFF2-40B4-BE49-F238E27FC236}">
                  <a16:creationId xmlns:a16="http://schemas.microsoft.com/office/drawing/2014/main" id="{D83A5776-6072-4B89-AE26-55D343E9C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8853" y="2919661"/>
              <a:ext cx="1513785" cy="14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9822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Program timeline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  <p:sp>
        <p:nvSpPr>
          <p:cNvPr id="9" name="Can 114">
            <a:extLst>
              <a:ext uri="{FF2B5EF4-FFF2-40B4-BE49-F238E27FC236}">
                <a16:creationId xmlns:a16="http://schemas.microsoft.com/office/drawing/2014/main" id="{D0F66AF2-6555-4CB4-8FDA-62903AF8DFD5}"/>
              </a:ext>
            </a:extLst>
          </p:cNvPr>
          <p:cNvSpPr/>
          <p:nvPr/>
        </p:nvSpPr>
        <p:spPr>
          <a:xfrm rot="16200000">
            <a:off x="8023548" y="3019063"/>
            <a:ext cx="344064" cy="969575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Can 110">
            <a:extLst>
              <a:ext uri="{FF2B5EF4-FFF2-40B4-BE49-F238E27FC236}">
                <a16:creationId xmlns:a16="http://schemas.microsoft.com/office/drawing/2014/main" id="{D8BF90C5-17B4-447D-9DB8-96CAFC0E3A81}"/>
              </a:ext>
            </a:extLst>
          </p:cNvPr>
          <p:cNvSpPr/>
          <p:nvPr/>
        </p:nvSpPr>
        <p:spPr>
          <a:xfrm rot="16200000">
            <a:off x="7221592" y="3019064"/>
            <a:ext cx="344064" cy="969575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Can 111">
            <a:extLst>
              <a:ext uri="{FF2B5EF4-FFF2-40B4-BE49-F238E27FC236}">
                <a16:creationId xmlns:a16="http://schemas.microsoft.com/office/drawing/2014/main" id="{ACE12B64-8964-4A9D-8156-0891FB27AF0E}"/>
              </a:ext>
            </a:extLst>
          </p:cNvPr>
          <p:cNvSpPr/>
          <p:nvPr/>
        </p:nvSpPr>
        <p:spPr>
          <a:xfrm rot="16200000">
            <a:off x="6412018" y="3010320"/>
            <a:ext cx="344064" cy="987063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Can 112">
            <a:extLst>
              <a:ext uri="{FF2B5EF4-FFF2-40B4-BE49-F238E27FC236}">
                <a16:creationId xmlns:a16="http://schemas.microsoft.com/office/drawing/2014/main" id="{35D6353F-42C1-412F-A695-1A464D7B64C7}"/>
              </a:ext>
            </a:extLst>
          </p:cNvPr>
          <p:cNvSpPr/>
          <p:nvPr/>
        </p:nvSpPr>
        <p:spPr>
          <a:xfrm rot="16200000">
            <a:off x="5551085" y="2996490"/>
            <a:ext cx="344064" cy="1014723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an 113">
            <a:extLst>
              <a:ext uri="{FF2B5EF4-FFF2-40B4-BE49-F238E27FC236}">
                <a16:creationId xmlns:a16="http://schemas.microsoft.com/office/drawing/2014/main" id="{EB2D5E4F-538B-4515-B339-8AF36DC363EB}"/>
              </a:ext>
            </a:extLst>
          </p:cNvPr>
          <p:cNvSpPr/>
          <p:nvPr/>
        </p:nvSpPr>
        <p:spPr>
          <a:xfrm rot="16200000">
            <a:off x="4678306" y="2996775"/>
            <a:ext cx="344064" cy="1014158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Can 109">
            <a:extLst>
              <a:ext uri="{FF2B5EF4-FFF2-40B4-BE49-F238E27FC236}">
                <a16:creationId xmlns:a16="http://schemas.microsoft.com/office/drawing/2014/main" id="{1E94CB73-7131-4E0C-A942-512B5D221748}"/>
              </a:ext>
            </a:extLst>
          </p:cNvPr>
          <p:cNvSpPr/>
          <p:nvPr/>
        </p:nvSpPr>
        <p:spPr>
          <a:xfrm rot="16200000">
            <a:off x="3811446" y="2999595"/>
            <a:ext cx="344064" cy="1008510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Can 108">
            <a:extLst>
              <a:ext uri="{FF2B5EF4-FFF2-40B4-BE49-F238E27FC236}">
                <a16:creationId xmlns:a16="http://schemas.microsoft.com/office/drawing/2014/main" id="{04413924-8F8D-4B04-BF3B-1186C2B7FC11}"/>
              </a:ext>
            </a:extLst>
          </p:cNvPr>
          <p:cNvSpPr/>
          <p:nvPr/>
        </p:nvSpPr>
        <p:spPr>
          <a:xfrm rot="16200000">
            <a:off x="2964910" y="2992824"/>
            <a:ext cx="344064" cy="1022054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Can 107">
            <a:extLst>
              <a:ext uri="{FF2B5EF4-FFF2-40B4-BE49-F238E27FC236}">
                <a16:creationId xmlns:a16="http://schemas.microsoft.com/office/drawing/2014/main" id="{A3172CDD-EC66-484F-A64C-4D47E78E903A}"/>
              </a:ext>
            </a:extLst>
          </p:cNvPr>
          <p:cNvSpPr/>
          <p:nvPr/>
        </p:nvSpPr>
        <p:spPr>
          <a:xfrm rot="16200000">
            <a:off x="2111596" y="3006368"/>
            <a:ext cx="344064" cy="994969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Can 105">
            <a:extLst>
              <a:ext uri="{FF2B5EF4-FFF2-40B4-BE49-F238E27FC236}">
                <a16:creationId xmlns:a16="http://schemas.microsoft.com/office/drawing/2014/main" id="{17B28C40-CC22-4A02-8029-576F9CB0C933}"/>
              </a:ext>
            </a:extLst>
          </p:cNvPr>
          <p:cNvSpPr/>
          <p:nvPr/>
        </p:nvSpPr>
        <p:spPr>
          <a:xfrm rot="16200000">
            <a:off x="1250104" y="2998188"/>
            <a:ext cx="344064" cy="1011336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A6E3C6-A7DC-4CC8-A35E-29427EEC2038}"/>
              </a:ext>
            </a:extLst>
          </p:cNvPr>
          <p:cNvCxnSpPr/>
          <p:nvPr/>
        </p:nvCxnSpPr>
        <p:spPr>
          <a:xfrm>
            <a:off x="984188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9840944-3606-44D9-962F-C8B92EC54275}"/>
              </a:ext>
            </a:extLst>
          </p:cNvPr>
          <p:cNvCxnSpPr/>
          <p:nvPr/>
        </p:nvCxnSpPr>
        <p:spPr>
          <a:xfrm>
            <a:off x="185104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2E0ECDF-561F-498F-9F50-137141792D56}"/>
              </a:ext>
            </a:extLst>
          </p:cNvPr>
          <p:cNvCxnSpPr/>
          <p:nvPr/>
        </p:nvCxnSpPr>
        <p:spPr>
          <a:xfrm>
            <a:off x="267106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CA1D34-220C-4B91-8B24-682E132C4AC9}"/>
              </a:ext>
            </a:extLst>
          </p:cNvPr>
          <p:cNvCxnSpPr/>
          <p:nvPr/>
        </p:nvCxnSpPr>
        <p:spPr>
          <a:xfrm>
            <a:off x="2707183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FAB736-838A-403B-93A9-BFFFE5D7AF4C}"/>
              </a:ext>
            </a:extLst>
          </p:cNvPr>
          <p:cNvCxnSpPr/>
          <p:nvPr/>
        </p:nvCxnSpPr>
        <p:spPr>
          <a:xfrm>
            <a:off x="3542435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26442AE-8EBF-4792-A9A5-3A2928B966AF}"/>
              </a:ext>
            </a:extLst>
          </p:cNvPr>
          <p:cNvCxnSpPr/>
          <p:nvPr/>
        </p:nvCxnSpPr>
        <p:spPr>
          <a:xfrm>
            <a:off x="358307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6163DF-7239-4189-B841-652714E1F072}"/>
              </a:ext>
            </a:extLst>
          </p:cNvPr>
          <p:cNvCxnSpPr/>
          <p:nvPr/>
        </p:nvCxnSpPr>
        <p:spPr>
          <a:xfrm>
            <a:off x="437938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3F537D5-4318-47F1-8D2D-4137FA0652C6}"/>
              </a:ext>
            </a:extLst>
          </p:cNvPr>
          <p:cNvCxnSpPr/>
          <p:nvPr/>
        </p:nvCxnSpPr>
        <p:spPr>
          <a:xfrm>
            <a:off x="442001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744071-1F8A-4701-BBEB-F1957D923B3E}"/>
              </a:ext>
            </a:extLst>
          </p:cNvPr>
          <p:cNvCxnSpPr/>
          <p:nvPr/>
        </p:nvCxnSpPr>
        <p:spPr>
          <a:xfrm>
            <a:off x="525639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9C6868C-4D07-4073-8B59-B43097789ACD}"/>
              </a:ext>
            </a:extLst>
          </p:cNvPr>
          <p:cNvCxnSpPr/>
          <p:nvPr/>
        </p:nvCxnSpPr>
        <p:spPr>
          <a:xfrm>
            <a:off x="5292513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397EC00-F2A5-42CF-AF27-DFF2CBA94EFD}"/>
              </a:ext>
            </a:extLst>
          </p:cNvPr>
          <p:cNvCxnSpPr/>
          <p:nvPr/>
        </p:nvCxnSpPr>
        <p:spPr>
          <a:xfrm>
            <a:off x="613228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37BC11-DC73-4168-8530-AA88E86592D3}"/>
              </a:ext>
            </a:extLst>
          </p:cNvPr>
          <p:cNvCxnSpPr/>
          <p:nvPr/>
        </p:nvCxnSpPr>
        <p:spPr>
          <a:xfrm>
            <a:off x="616840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EE58B9C-E493-4F34-B4CA-133B54E51F65}"/>
              </a:ext>
            </a:extLst>
          </p:cNvPr>
          <p:cNvCxnSpPr/>
          <p:nvPr/>
        </p:nvCxnSpPr>
        <p:spPr>
          <a:xfrm>
            <a:off x="6972048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00C1232-D54E-4060-ADA4-593EF97E94A6}"/>
              </a:ext>
            </a:extLst>
          </p:cNvPr>
          <p:cNvCxnSpPr/>
          <p:nvPr/>
        </p:nvCxnSpPr>
        <p:spPr>
          <a:xfrm>
            <a:off x="7008167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8397C37-AC77-4096-A1C4-0556FEFB88EE}"/>
              </a:ext>
            </a:extLst>
          </p:cNvPr>
          <p:cNvCxnSpPr/>
          <p:nvPr/>
        </p:nvCxnSpPr>
        <p:spPr>
          <a:xfrm>
            <a:off x="8177521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ight Brace 32">
            <a:extLst>
              <a:ext uri="{FF2B5EF4-FFF2-40B4-BE49-F238E27FC236}">
                <a16:creationId xmlns:a16="http://schemas.microsoft.com/office/drawing/2014/main" id="{E72E380C-139A-4E4A-81B7-24DBFEAD40F3}"/>
              </a:ext>
            </a:extLst>
          </p:cNvPr>
          <p:cNvSpPr/>
          <p:nvPr/>
        </p:nvSpPr>
        <p:spPr>
          <a:xfrm rot="16200000">
            <a:off x="1491350" y="2510928"/>
            <a:ext cx="276933" cy="1291258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2FD6299-0823-4936-9034-9696EA02B410}"/>
              </a:ext>
            </a:extLst>
          </p:cNvPr>
          <p:cNvSpPr txBox="1"/>
          <p:nvPr/>
        </p:nvSpPr>
        <p:spPr>
          <a:xfrm>
            <a:off x="1018898" y="3400433"/>
            <a:ext cx="86403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August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C866D311-13BC-4534-9CDC-0C11A27CC23D}"/>
              </a:ext>
            </a:extLst>
          </p:cNvPr>
          <p:cNvSpPr/>
          <p:nvPr/>
        </p:nvSpPr>
        <p:spPr>
          <a:xfrm rot="16200000">
            <a:off x="2336201" y="2960158"/>
            <a:ext cx="276933" cy="392797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7328B7-9287-4F1E-AC07-BEE74B71831C}"/>
              </a:ext>
            </a:extLst>
          </p:cNvPr>
          <p:cNvSpPr txBox="1"/>
          <p:nvPr/>
        </p:nvSpPr>
        <p:spPr>
          <a:xfrm>
            <a:off x="2056194" y="2567355"/>
            <a:ext cx="836945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Sept 30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BU Leader Orientation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1F2768E9-6C63-4252-BF09-FB6B5F25CA63}"/>
              </a:ext>
            </a:extLst>
          </p:cNvPr>
          <p:cNvSpPr/>
          <p:nvPr/>
        </p:nvSpPr>
        <p:spPr>
          <a:xfrm rot="5400000">
            <a:off x="2986344" y="3420458"/>
            <a:ext cx="276933" cy="83525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29ED2C-FF00-4AA8-9C05-5A8BD0D91763}"/>
              </a:ext>
            </a:extLst>
          </p:cNvPr>
          <p:cNvSpPr txBox="1"/>
          <p:nvPr/>
        </p:nvSpPr>
        <p:spPr>
          <a:xfrm>
            <a:off x="2692791" y="3976130"/>
            <a:ext cx="864039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Oct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Oct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Transition Zones and Walkways</a:t>
            </a:r>
          </a:p>
        </p:txBody>
      </p:sp>
      <p:sp>
        <p:nvSpPr>
          <p:cNvPr id="39" name="Right Brace 38">
            <a:extLst>
              <a:ext uri="{FF2B5EF4-FFF2-40B4-BE49-F238E27FC236}">
                <a16:creationId xmlns:a16="http://schemas.microsoft.com/office/drawing/2014/main" id="{505657BD-AFD5-43D3-8AEC-53C609713541}"/>
              </a:ext>
            </a:extLst>
          </p:cNvPr>
          <p:cNvSpPr/>
          <p:nvPr/>
        </p:nvSpPr>
        <p:spPr>
          <a:xfrm rot="5400000">
            <a:off x="3844031" y="3441203"/>
            <a:ext cx="276933" cy="79376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72F5AD-0DF7-4AD9-AB0F-FEA7727C86F4}"/>
              </a:ext>
            </a:extLst>
          </p:cNvPr>
          <p:cNvSpPr txBox="1"/>
          <p:nvPr/>
        </p:nvSpPr>
        <p:spPr>
          <a:xfrm>
            <a:off x="3550477" y="3976130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Nov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Nov 30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Boots and Grips</a:t>
            </a:r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5246E6C7-DCFD-4269-8491-316D8B59E9AF}"/>
              </a:ext>
            </a:extLst>
          </p:cNvPr>
          <p:cNvSpPr/>
          <p:nvPr/>
        </p:nvSpPr>
        <p:spPr>
          <a:xfrm rot="5400000">
            <a:off x="4697975" y="3423634"/>
            <a:ext cx="276933" cy="82890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9CE655-F00A-4C4A-9893-ADCF5B53716D}"/>
              </a:ext>
            </a:extLst>
          </p:cNvPr>
          <p:cNvSpPr txBox="1"/>
          <p:nvPr/>
        </p:nvSpPr>
        <p:spPr>
          <a:xfrm>
            <a:off x="4400123" y="3976130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Dec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Dec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Home Safety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89F2B96E-3177-4080-84A8-3B31BEE04307}"/>
              </a:ext>
            </a:extLst>
          </p:cNvPr>
          <p:cNvSpPr/>
          <p:nvPr/>
        </p:nvSpPr>
        <p:spPr>
          <a:xfrm rot="5400000">
            <a:off x="5568497" y="3423635"/>
            <a:ext cx="276933" cy="82890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BA199C8-4E6D-42CE-93B8-CDDB3702C232}"/>
              </a:ext>
            </a:extLst>
          </p:cNvPr>
          <p:cNvSpPr txBox="1"/>
          <p:nvPr/>
        </p:nvSpPr>
        <p:spPr>
          <a:xfrm>
            <a:off x="5270645" y="3976131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Jan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Jan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Eyes on Path</a:t>
            </a:r>
          </a:p>
        </p:txBody>
      </p:sp>
      <p:sp>
        <p:nvSpPr>
          <p:cNvPr id="45" name="Right Brace 44">
            <a:extLst>
              <a:ext uri="{FF2B5EF4-FFF2-40B4-BE49-F238E27FC236}">
                <a16:creationId xmlns:a16="http://schemas.microsoft.com/office/drawing/2014/main" id="{ADE6C775-E9B0-49EC-AA56-E1CC818DAF19}"/>
              </a:ext>
            </a:extLst>
          </p:cNvPr>
          <p:cNvSpPr/>
          <p:nvPr/>
        </p:nvSpPr>
        <p:spPr>
          <a:xfrm rot="5400000">
            <a:off x="6429075" y="3433581"/>
            <a:ext cx="276933" cy="809014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DB405E7-CFD2-494E-97D8-783E563C1F04}"/>
              </a:ext>
            </a:extLst>
          </p:cNvPr>
          <p:cNvSpPr txBox="1"/>
          <p:nvPr/>
        </p:nvSpPr>
        <p:spPr>
          <a:xfrm>
            <a:off x="6163032" y="3976132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Feb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Feb 28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Eyes on Path</a:t>
            </a:r>
          </a:p>
        </p:txBody>
      </p:sp>
      <p:sp>
        <p:nvSpPr>
          <p:cNvPr id="47" name="Right Brace 46">
            <a:extLst>
              <a:ext uri="{FF2B5EF4-FFF2-40B4-BE49-F238E27FC236}">
                <a16:creationId xmlns:a16="http://schemas.microsoft.com/office/drawing/2014/main" id="{D3E84BE6-2ACC-42AD-9ED6-C59529360FB9}"/>
              </a:ext>
            </a:extLst>
          </p:cNvPr>
          <p:cNvSpPr/>
          <p:nvPr/>
        </p:nvSpPr>
        <p:spPr>
          <a:xfrm rot="5400000">
            <a:off x="7453527" y="3252562"/>
            <a:ext cx="276933" cy="117105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18AC80A-034B-4498-8244-818897C90B36}"/>
              </a:ext>
            </a:extLst>
          </p:cNvPr>
          <p:cNvSpPr txBox="1"/>
          <p:nvPr/>
        </p:nvSpPr>
        <p:spPr>
          <a:xfrm>
            <a:off x="7159973" y="3976132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Mar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Apr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Freeze Thaw Cycle</a:t>
            </a:r>
          </a:p>
        </p:txBody>
      </p:sp>
      <p:sp>
        <p:nvSpPr>
          <p:cNvPr id="49" name="Right Brace 48">
            <a:extLst>
              <a:ext uri="{FF2B5EF4-FFF2-40B4-BE49-F238E27FC236}">
                <a16:creationId xmlns:a16="http://schemas.microsoft.com/office/drawing/2014/main" id="{5500681B-5912-481E-A568-1DCDB22CEC64}"/>
              </a:ext>
            </a:extLst>
          </p:cNvPr>
          <p:cNvSpPr/>
          <p:nvPr/>
        </p:nvSpPr>
        <p:spPr>
          <a:xfrm rot="5400000">
            <a:off x="1917440" y="3633221"/>
            <a:ext cx="276933" cy="409727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E7A88FF-629E-4EC1-99E3-FD5793993CC3}"/>
              </a:ext>
            </a:extLst>
          </p:cNvPr>
          <p:cNvSpPr txBox="1"/>
          <p:nvPr/>
        </p:nvSpPr>
        <p:spPr>
          <a:xfrm>
            <a:off x="1600099" y="3976130"/>
            <a:ext cx="864039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Annual Site Conditioning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5F6FB02-FF30-475D-8D45-FC692395C6A9}"/>
              </a:ext>
            </a:extLst>
          </p:cNvPr>
          <p:cNvSpPr txBox="1"/>
          <p:nvPr/>
        </p:nvSpPr>
        <p:spPr>
          <a:xfrm>
            <a:off x="1855651" y="3400433"/>
            <a:ext cx="923771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62D88B-EA20-4FB5-A375-F01C9DD743C3}"/>
              </a:ext>
            </a:extLst>
          </p:cNvPr>
          <p:cNvSpPr txBox="1"/>
          <p:nvPr/>
        </p:nvSpPr>
        <p:spPr>
          <a:xfrm>
            <a:off x="2777252" y="3400433"/>
            <a:ext cx="86789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October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7673BB1-400B-4364-98F6-92F7CAC158DA}"/>
              </a:ext>
            </a:extLst>
          </p:cNvPr>
          <p:cNvSpPr txBox="1"/>
          <p:nvPr/>
        </p:nvSpPr>
        <p:spPr>
          <a:xfrm>
            <a:off x="3650644" y="3400433"/>
            <a:ext cx="83708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November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BA805AC-F4EC-4EC8-BA8A-396A9FDA0A8A}"/>
              </a:ext>
            </a:extLst>
          </p:cNvPr>
          <p:cNvSpPr txBox="1"/>
          <p:nvPr/>
        </p:nvSpPr>
        <p:spPr>
          <a:xfrm>
            <a:off x="4487733" y="3400433"/>
            <a:ext cx="87701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December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8B86A33-91AA-4C14-9861-1C269F6B6D0B}"/>
              </a:ext>
            </a:extLst>
          </p:cNvPr>
          <p:cNvSpPr txBox="1"/>
          <p:nvPr/>
        </p:nvSpPr>
        <p:spPr>
          <a:xfrm>
            <a:off x="5360231" y="3400433"/>
            <a:ext cx="87701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January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D1122CE-4F00-4BB6-B482-8A192F190737}"/>
              </a:ext>
            </a:extLst>
          </p:cNvPr>
          <p:cNvSpPr txBox="1"/>
          <p:nvPr/>
        </p:nvSpPr>
        <p:spPr>
          <a:xfrm>
            <a:off x="6231603" y="3400433"/>
            <a:ext cx="84597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February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C55440F-ECC5-412B-B61B-4F15C011762A}"/>
              </a:ext>
            </a:extLst>
          </p:cNvPr>
          <p:cNvSpPr txBox="1"/>
          <p:nvPr/>
        </p:nvSpPr>
        <p:spPr>
          <a:xfrm>
            <a:off x="7079841" y="3400433"/>
            <a:ext cx="79574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March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0E7299E-8454-4309-B246-0ABFE53BE9DA}"/>
              </a:ext>
            </a:extLst>
          </p:cNvPr>
          <p:cNvSpPr txBox="1"/>
          <p:nvPr/>
        </p:nvSpPr>
        <p:spPr>
          <a:xfrm>
            <a:off x="7875587" y="3400433"/>
            <a:ext cx="79574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April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7CFA11E-5288-4AE6-B4A9-747AC247D44A}"/>
              </a:ext>
            </a:extLst>
          </p:cNvPr>
          <p:cNvSpPr txBox="1"/>
          <p:nvPr/>
        </p:nvSpPr>
        <p:spPr>
          <a:xfrm>
            <a:off x="1232613" y="2567355"/>
            <a:ext cx="836945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Critical Initiative Prep Work</a:t>
            </a:r>
          </a:p>
        </p:txBody>
      </p:sp>
    </p:spTree>
    <p:extLst>
      <p:ext uri="{BB962C8B-B14F-4D97-AF65-F5344CB8AC3E}">
        <p14:creationId xmlns:p14="http://schemas.microsoft.com/office/powerpoint/2010/main" val="2140317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Program communication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r>
              <a:rPr lang="en-US" sz="2000" dirty="0"/>
              <a:t>Organizations that have frequent communications around safety are better able to identify risk and have open dialogue on how to mitigate that risk.</a:t>
            </a:r>
          </a:p>
          <a:p>
            <a:endParaRPr lang="en-US" sz="2000" dirty="0"/>
          </a:p>
          <a:p>
            <a:r>
              <a:rPr lang="en-US" sz="2000" dirty="0"/>
              <a:t>What you can expect  (e.g. Add your communication tools):</a:t>
            </a:r>
          </a:p>
          <a:p>
            <a:endParaRPr lang="en-US" sz="2000" dirty="0"/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Monthly team meetings 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Monthly reporting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Email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99938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agenda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3"/>
            <a:ext cx="7674917" cy="4048533"/>
          </a:xfrm>
        </p:spPr>
        <p:txBody>
          <a:bodyPr>
            <a:normAutofit/>
          </a:bodyPr>
          <a:lstStyle/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Safety Moment: Hazard Identification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Introductions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Why Get a Grip?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Metrics</a:t>
            </a:r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Improving hazard identification and control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 marL="285750">
              <a:buClr>
                <a:schemeClr val="tx1"/>
              </a:buClr>
            </a:pPr>
            <a:r>
              <a:rPr lang="en-US" sz="2000" dirty="0"/>
              <a:t>We all know that being aware of our surroundings is the first step in our personal safety and that thorough hazard identification is the most important act that a worker can do. </a:t>
            </a:r>
          </a:p>
          <a:p>
            <a:pPr marL="285750">
              <a:buClr>
                <a:schemeClr val="tx1"/>
              </a:buClr>
            </a:pPr>
            <a:endParaRPr lang="en-US" sz="2000" dirty="0"/>
          </a:p>
          <a:p>
            <a:pPr marL="285750">
              <a:buClr>
                <a:schemeClr val="tx1"/>
              </a:buClr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 all need to consistently observe and notice changes.</a:t>
            </a:r>
          </a:p>
          <a:p>
            <a:pPr marL="285750">
              <a:buClr>
                <a:schemeClr val="tx1"/>
              </a:buClr>
            </a:pPr>
            <a:endParaRPr lang="en-US" sz="2000" dirty="0"/>
          </a:p>
          <a:p>
            <a:pPr marL="285750">
              <a:buClr>
                <a:schemeClr val="tx1"/>
              </a:buClr>
            </a:pPr>
            <a:r>
              <a:rPr lang="en-US" sz="2000" dirty="0"/>
              <a:t>If we do not recognize the hazard, we cannot control the hazard. If we cannot control the hazard, we cannot prevent the injury.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Hazard identification and control hierarchy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78604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1800" dirty="0"/>
              <a:t>There are many opportunities to identify hazards and control risks prior to starting work. We all have a role to play!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F81266E-93D8-46AC-A4B2-DD430F20C5C0}"/>
              </a:ext>
            </a:extLst>
          </p:cNvPr>
          <p:cNvSpPr txBox="1">
            <a:spLocks/>
          </p:cNvSpPr>
          <p:nvPr/>
        </p:nvSpPr>
        <p:spPr>
          <a:xfrm>
            <a:off x="1022864" y="2269068"/>
            <a:ext cx="7674917" cy="3752322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b="1" dirty="0"/>
              <a:t>1. Design Risk Analysis: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Identifies inherent process, operations and maintenance hazards at the design stage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Actions taken to eliminate risks through engineering and administrative controls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2. HAZOP - Hazard Operability Study: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Typically project specific analysis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3. Task Analysis: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Analysis led by training coordinator, can lead to procedures and safe work plans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4. Planning Level Risk Assessment: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Planners identify and assess hazards and formulate plans mitigate risks to acceptable levels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5. Field Level Hazard Assessment: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Final field check conducted by knowledgeable workers involved in a task, identify additional hazards and mechanisms to control risks</a:t>
            </a:r>
          </a:p>
        </p:txBody>
      </p:sp>
    </p:spTree>
    <p:extLst>
      <p:ext uri="{BB962C8B-B14F-4D97-AF65-F5344CB8AC3E}">
        <p14:creationId xmlns:p14="http://schemas.microsoft.com/office/powerpoint/2010/main" val="16360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145868" cy="482466"/>
          </a:xfrm>
        </p:spPr>
        <p:txBody>
          <a:bodyPr>
            <a:normAutofit fontScale="90000"/>
          </a:bodyPr>
          <a:lstStyle/>
          <a:p>
            <a:r>
              <a:rPr lang="en-US" dirty="0"/>
              <a:t>So what gets in the way of hazard identification?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144077-F22E-4113-BD1E-ED53C9B72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Familiarity and complacency: </a:t>
            </a:r>
            <a:r>
              <a:rPr lang="en-CA" sz="1800" dirty="0"/>
              <a:t>You’ve been working in the same area for years, you become desensitized to the hazards. 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Peer Pressure: </a:t>
            </a:r>
            <a:r>
              <a:rPr lang="en-CA" sz="1800" dirty="0"/>
              <a:t>Not reporting because no one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else does or taking short cuts.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Authoritative Pressure: </a:t>
            </a:r>
            <a:r>
              <a:rPr lang="en-CA" sz="1800" dirty="0"/>
              <a:t>“The job needs to be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done right now, it can’t wait any longer.”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Cognitive Failure (Forgetting the process):  </a:t>
            </a:r>
            <a:r>
              <a:rPr lang="en-CA" sz="1800" dirty="0"/>
              <a:t>have you ever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forgotten a process that you complete everyday?</a:t>
            </a:r>
          </a:p>
          <a:p>
            <a:endParaRPr lang="en-CA" sz="1800" dirty="0"/>
          </a:p>
        </p:txBody>
      </p:sp>
      <p:pic>
        <p:nvPicPr>
          <p:cNvPr id="9" name="Picture 4" descr="https://encrypted-tbn1.gstatic.com/images?q=tbn:ANd9GcS-ll7TrftG-jlyg_nb3Fjwgx_BQQDZpx6vmq9n9nqFEVZc5QuSOg">
            <a:extLst>
              <a:ext uri="{FF2B5EF4-FFF2-40B4-BE49-F238E27FC236}">
                <a16:creationId xmlns:a16="http://schemas.microsoft.com/office/drawing/2014/main" id="{92A1C06C-5ABC-4586-BD32-2C7AAD215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51" y="2562577"/>
            <a:ext cx="2421882" cy="202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670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Hazard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Hazards should be controlled at their source, where the problem is created.  </a:t>
            </a:r>
          </a:p>
          <a:p>
            <a:endParaRPr lang="en-US" dirty="0"/>
          </a:p>
          <a:p>
            <a:r>
              <a:rPr lang="en-US" dirty="0"/>
              <a:t>The closer a control is to the source of the hazard, the better.  Hazards can be controlled: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 the source (Eliminate, Substitute, Engineer)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Along the path to the worker (Administrative Controls)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 the worker (Personal Protective Equipment last choice)</a:t>
            </a:r>
          </a:p>
          <a:p>
            <a:endParaRPr lang="en-CA" sz="11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4FEE58-1FBA-428B-8646-B3701A5939CC}"/>
              </a:ext>
            </a:extLst>
          </p:cNvPr>
          <p:cNvGrpSpPr/>
          <p:nvPr/>
        </p:nvGrpSpPr>
        <p:grpSpPr>
          <a:xfrm>
            <a:off x="846667" y="3365536"/>
            <a:ext cx="8286045" cy="2156549"/>
            <a:chOff x="616792" y="3810997"/>
            <a:chExt cx="8293400" cy="2437403"/>
          </a:xfrm>
        </p:grpSpPr>
        <p:sp>
          <p:nvSpPr>
            <p:cNvPr id="10" name="Left-Right Arrow 9">
              <a:extLst>
                <a:ext uri="{FF2B5EF4-FFF2-40B4-BE49-F238E27FC236}">
                  <a16:creationId xmlns:a16="http://schemas.microsoft.com/office/drawing/2014/main" id="{5697A3FF-2F57-43C3-ACB9-285FEAD2421D}"/>
                </a:ext>
              </a:extLst>
            </p:cNvPr>
            <p:cNvSpPr/>
            <p:nvPr/>
          </p:nvSpPr>
          <p:spPr>
            <a:xfrm>
              <a:off x="6187170" y="5773083"/>
              <a:ext cx="416822" cy="22860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6F06ED-EDCD-4E55-A142-E8BAF8204784}"/>
                </a:ext>
              </a:extLst>
            </p:cNvPr>
            <p:cNvSpPr/>
            <p:nvPr/>
          </p:nvSpPr>
          <p:spPr>
            <a:xfrm>
              <a:off x="616792" y="5530372"/>
              <a:ext cx="3126441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Source</a:t>
              </a:r>
            </a:p>
            <a:p>
              <a:pPr algn="ctr"/>
              <a:r>
                <a:rPr lang="en-US" dirty="0">
                  <a:latin typeface="Trebuchet MS" panose="020B0603020202020204" pitchFamily="34" charset="0"/>
                </a:rPr>
                <a:t>(Hazard)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CA5CE86-C1FB-469D-92A8-B0B7B7953DB3}"/>
                </a:ext>
              </a:extLst>
            </p:cNvPr>
            <p:cNvSpPr/>
            <p:nvPr/>
          </p:nvSpPr>
          <p:spPr>
            <a:xfrm>
              <a:off x="6664570" y="5530372"/>
              <a:ext cx="1828800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Receiver</a:t>
              </a:r>
            </a:p>
            <a:p>
              <a:pPr algn="ctr"/>
              <a:r>
                <a:rPr lang="en-US" dirty="0">
                  <a:latin typeface="Trebuchet MS" panose="020B0603020202020204" pitchFamily="34" charset="0"/>
                </a:rPr>
                <a:t>(Worker)</a:t>
              </a:r>
            </a:p>
          </p:txBody>
        </p:sp>
        <p:sp>
          <p:nvSpPr>
            <p:cNvPr id="13" name="Down Arrow Callout 12">
              <a:extLst>
                <a:ext uri="{FF2B5EF4-FFF2-40B4-BE49-F238E27FC236}">
                  <a16:creationId xmlns:a16="http://schemas.microsoft.com/office/drawing/2014/main" id="{BDBF3202-7DC2-4E34-99CF-81D75114F651}"/>
                </a:ext>
              </a:extLst>
            </p:cNvPr>
            <p:cNvSpPr/>
            <p:nvPr/>
          </p:nvSpPr>
          <p:spPr>
            <a:xfrm>
              <a:off x="6664570" y="4468761"/>
              <a:ext cx="1828800" cy="996700"/>
            </a:xfrm>
            <a:prstGeom prst="downArrow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64999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091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Personal Protective Equipment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7FC538-8D4A-468C-AB32-DB46004DFBEA}"/>
                </a:ext>
              </a:extLst>
            </p:cNvPr>
            <p:cNvSpPr/>
            <p:nvPr/>
          </p:nvSpPr>
          <p:spPr>
            <a:xfrm>
              <a:off x="4281210" y="5534378"/>
              <a:ext cx="1845382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Path</a:t>
              </a:r>
            </a:p>
          </p:txBody>
        </p:sp>
        <p:sp>
          <p:nvSpPr>
            <p:cNvPr id="15" name="Down Arrow Callout 13">
              <a:extLst>
                <a:ext uri="{FF2B5EF4-FFF2-40B4-BE49-F238E27FC236}">
                  <a16:creationId xmlns:a16="http://schemas.microsoft.com/office/drawing/2014/main" id="{FC0C10E6-F0E8-4EE1-A87B-787218B0E3B6}"/>
                </a:ext>
              </a:extLst>
            </p:cNvPr>
            <p:cNvSpPr/>
            <p:nvPr/>
          </p:nvSpPr>
          <p:spPr>
            <a:xfrm>
              <a:off x="4281210" y="4468762"/>
              <a:ext cx="1845382" cy="996700"/>
            </a:xfrm>
            <a:prstGeom prst="downArrow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64999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091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Administrative Controls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4F0EAB4-7957-40C3-936E-8C94FD329136}"/>
                </a:ext>
              </a:extLst>
            </p:cNvPr>
            <p:cNvSpPr txBox="1"/>
            <p:nvPr/>
          </p:nvSpPr>
          <p:spPr>
            <a:xfrm>
              <a:off x="4085557" y="3810997"/>
              <a:ext cx="2271082" cy="62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Trebuchet MS" panose="020B0603020202020204" pitchFamily="34" charset="0"/>
                </a:rPr>
                <a:t>Engineering controls </a:t>
              </a:r>
              <a:r>
                <a:rPr lang="en-US" sz="1000" dirty="0">
                  <a:latin typeface="Trebuchet MS" panose="020B0603020202020204" pitchFamily="34" charset="0"/>
                </a:rPr>
                <a:t>can also be present along the path to the worker, one example is </a:t>
              </a:r>
              <a:r>
                <a:rPr lang="en-US" sz="1000" b="1" dirty="0">
                  <a:latin typeface="Trebuchet MS" panose="020B0603020202020204" pitchFamily="34" charset="0"/>
                </a:rPr>
                <a:t>ventilation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2BE1BB-2122-46E9-9860-6C5533AA7B31}"/>
                </a:ext>
              </a:extLst>
            </p:cNvPr>
            <p:cNvSpPr txBox="1"/>
            <p:nvPr/>
          </p:nvSpPr>
          <p:spPr>
            <a:xfrm>
              <a:off x="6247748" y="3810997"/>
              <a:ext cx="2662444" cy="62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Trebuchet MS" panose="020B0603020202020204" pitchFamily="34" charset="0"/>
                </a:rPr>
                <a:t>Administrative controls </a:t>
              </a:r>
              <a:r>
                <a:rPr lang="en-US" sz="1000" dirty="0">
                  <a:latin typeface="Trebuchet MS" panose="020B0603020202020204" pitchFamily="34" charset="0"/>
                </a:rPr>
                <a:t>can also be present at the receiver (worker), one example is </a:t>
              </a:r>
              <a:r>
                <a:rPr lang="en-US" sz="1000" b="1" dirty="0">
                  <a:latin typeface="Trebuchet MS" panose="020B0603020202020204" pitchFamily="34" charset="0"/>
                </a:rPr>
                <a:t>training and education</a:t>
              </a:r>
            </a:p>
          </p:txBody>
        </p:sp>
        <p:sp>
          <p:nvSpPr>
            <p:cNvPr id="18" name="Left-Right Arrow 17">
              <a:extLst>
                <a:ext uri="{FF2B5EF4-FFF2-40B4-BE49-F238E27FC236}">
                  <a16:creationId xmlns:a16="http://schemas.microsoft.com/office/drawing/2014/main" id="{47C869D8-2D82-4F38-81BA-619F30A03426}"/>
                </a:ext>
              </a:extLst>
            </p:cNvPr>
            <p:cNvSpPr/>
            <p:nvPr/>
          </p:nvSpPr>
          <p:spPr>
            <a:xfrm>
              <a:off x="3803811" y="5773083"/>
              <a:ext cx="416822" cy="22860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5506D45-21FE-4C00-8873-CCD47B1E4C2A}"/>
                </a:ext>
              </a:extLst>
            </p:cNvPr>
            <p:cNvGrpSpPr/>
            <p:nvPr/>
          </p:nvGrpSpPr>
          <p:grpSpPr>
            <a:xfrm>
              <a:off x="616794" y="4468761"/>
              <a:ext cx="3126440" cy="996700"/>
              <a:chOff x="616793" y="4468761"/>
              <a:chExt cx="3640605" cy="996700"/>
            </a:xfrm>
          </p:grpSpPr>
          <p:sp>
            <p:nvSpPr>
              <p:cNvPr id="20" name="Down Arrow Callout 11">
                <a:extLst>
                  <a:ext uri="{FF2B5EF4-FFF2-40B4-BE49-F238E27FC236}">
                    <a16:creationId xmlns:a16="http://schemas.microsoft.com/office/drawing/2014/main" id="{52A973FC-D5E6-4ADA-B39D-F21E11236F22}"/>
                  </a:ext>
                </a:extLst>
              </p:cNvPr>
              <p:cNvSpPr/>
              <p:nvPr/>
            </p:nvSpPr>
            <p:spPr>
              <a:xfrm>
                <a:off x="616793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Elimination</a:t>
                </a:r>
              </a:p>
            </p:txBody>
          </p:sp>
          <p:sp>
            <p:nvSpPr>
              <p:cNvPr id="21" name="Down Arrow Callout 18">
                <a:extLst>
                  <a:ext uri="{FF2B5EF4-FFF2-40B4-BE49-F238E27FC236}">
                    <a16:creationId xmlns:a16="http://schemas.microsoft.com/office/drawing/2014/main" id="{66B760F9-D274-4084-85FC-A1F0C7CFE4D1}"/>
                  </a:ext>
                </a:extLst>
              </p:cNvPr>
              <p:cNvSpPr/>
              <p:nvPr/>
            </p:nvSpPr>
            <p:spPr>
              <a:xfrm>
                <a:off x="1853952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Substitution</a:t>
                </a:r>
              </a:p>
            </p:txBody>
          </p:sp>
          <p:sp>
            <p:nvSpPr>
              <p:cNvPr id="22" name="Down Arrow Callout 19">
                <a:extLst>
                  <a:ext uri="{FF2B5EF4-FFF2-40B4-BE49-F238E27FC236}">
                    <a16:creationId xmlns:a16="http://schemas.microsoft.com/office/drawing/2014/main" id="{DDF0B0EB-4333-4EFB-BBDF-2FDDE37F7D2C}"/>
                  </a:ext>
                </a:extLst>
              </p:cNvPr>
              <p:cNvSpPr/>
              <p:nvPr/>
            </p:nvSpPr>
            <p:spPr>
              <a:xfrm>
                <a:off x="3091111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Engineering Controls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1040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introductions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Tell us about yourself: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What group do you work in?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long have you been with ___________?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What do you do when you’re not at work? 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Have you been a part of the Get A Grip campaign before? </a:t>
            </a:r>
          </a:p>
          <a:p>
            <a:endParaRPr lang="en-CA" sz="11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33FA61-F58F-4AB4-AF63-6CD83467A609}"/>
              </a:ext>
            </a:extLst>
          </p:cNvPr>
          <p:cNvGrpSpPr/>
          <p:nvPr/>
        </p:nvGrpSpPr>
        <p:grpSpPr>
          <a:xfrm>
            <a:off x="3012722" y="3615021"/>
            <a:ext cx="3118556" cy="2007757"/>
            <a:chOff x="2514600" y="3677264"/>
            <a:chExt cx="3810000" cy="2452916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67D9489-D066-42C1-944F-B1FD1C666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71" b="17048"/>
            <a:stretch/>
          </p:blipFill>
          <p:spPr>
            <a:xfrm>
              <a:off x="2514600" y="3677264"/>
              <a:ext cx="3810000" cy="2452916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EFE4D16-E972-4DA2-93B7-32B4526349F0}"/>
                </a:ext>
              </a:extLst>
            </p:cNvPr>
            <p:cNvSpPr/>
            <p:nvPr/>
          </p:nvSpPr>
          <p:spPr bwMode="auto">
            <a:xfrm>
              <a:off x="2615382" y="4847302"/>
              <a:ext cx="3618270" cy="1110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847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Let’s get personal about slips, trips and falls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Unfortunately everyone has a story about a slip, trip or fall because we fail to see the risk associated to the everyday behaviours we exhibit.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I have more than one story unfortunately, I used to think it was because I was clumsy, I’ve learned recently that while I am clumsy it was my lack of discipline that caused the incidents I’ve had.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Let me share with you one of my stories, I would like you to share a story of your own with the person to your right. </a:t>
            </a: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133540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Why focus on slips, trips and falls?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633838"/>
            <a:ext cx="5062532" cy="3892378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700" dirty="0"/>
              <a:t>In Canada over 42,000 workers get injured annually due to fall incidents. This number represents about 18% of the "time-loss injuries" that were accepted by workers' compensation boards or commissions across </a:t>
            </a:r>
            <a:r>
              <a:rPr lang="en-CA" sz="1100" dirty="0"/>
              <a:t>Canada (based on statistics from Association of Workers' Compensation Boards of Canada, 2016)</a:t>
            </a:r>
            <a:r>
              <a:rPr lang="en-CA" sz="1700" dirty="0"/>
              <a:t>.</a:t>
            </a:r>
            <a:endParaRPr lang="en-US" sz="1700" dirty="0"/>
          </a:p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endParaRPr lang="en-US" sz="1700" dirty="0"/>
          </a:p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Statistics show that the majority (66%) of falls happen on the same level resulting from slips and trips. The remaining 34% are falls from a height.</a:t>
            </a:r>
          </a:p>
          <a:p>
            <a:pPr>
              <a:lnSpc>
                <a:spcPct val="110000"/>
              </a:lnSpc>
              <a:buClr>
                <a:srgbClr val="00002F"/>
              </a:buClr>
            </a:pPr>
            <a:endParaRPr lang="en-US" sz="1800" dirty="0"/>
          </a:p>
          <a:p>
            <a:r>
              <a:rPr lang="en-US" dirty="0">
                <a:hlinkClick r:id="rId3"/>
              </a:rPr>
              <a:t>Source: CCOHS Website click here for more information</a:t>
            </a:r>
            <a:endParaRPr lang="en-US" dirty="0"/>
          </a:p>
          <a:p>
            <a:endParaRPr lang="en-CA" sz="11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0A0C85B-3193-4606-B74F-344C8AB0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540" y="2164795"/>
            <a:ext cx="2666999" cy="252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19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0B59C6-45E8-4C03-B6DC-A6D3FDB373C8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ac092f20-18a2-428e-b422-b0f4fc5806d2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CB6F6AB-9FC6-4FD3-8DF8-9483965685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45283E-3CAC-4E1E-8AC8-411E0662F4C5}"/>
</file>

<file path=docProps/app.xml><?xml version="1.0" encoding="utf-8"?>
<Properties xmlns="http://schemas.openxmlformats.org/officeDocument/2006/extended-properties" xmlns:vt="http://schemas.openxmlformats.org/officeDocument/2006/docPropsVTypes">
  <TotalTime>2487</TotalTime>
  <Words>1179</Words>
  <Application>Microsoft Office PowerPoint</Application>
  <PresentationFormat>On-screen Show (4:3)</PresentationFormat>
  <Paragraphs>208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agenda</vt:lpstr>
      <vt:lpstr>Improving hazard identification and control</vt:lpstr>
      <vt:lpstr>Hazard identification and control hierarchy</vt:lpstr>
      <vt:lpstr>So what gets in the way of hazard identification?</vt:lpstr>
      <vt:lpstr>Hazard control</vt:lpstr>
      <vt:lpstr>introductions</vt:lpstr>
      <vt:lpstr>Let’s get personal about slips, trips and falls</vt:lpstr>
      <vt:lpstr>Why focus on slips, trips and falls?</vt:lpstr>
      <vt:lpstr>Our Performance (EXAMPLE) Use Your Data</vt:lpstr>
      <vt:lpstr>Activity packages: why it works</vt:lpstr>
      <vt:lpstr>Level of effort for the leader</vt:lpstr>
      <vt:lpstr>Wave options 1-7 Supporting Program (oct – Apr)</vt:lpstr>
      <vt:lpstr>Program timeline</vt:lpstr>
      <vt:lpstr>Program communication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55</cp:revision>
  <dcterms:created xsi:type="dcterms:W3CDTF">2018-07-05T18:21:49Z</dcterms:created>
  <dcterms:modified xsi:type="dcterms:W3CDTF">2021-05-04T16:53:52Z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