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2F"/>
    <a:srgbClr val="005295"/>
    <a:srgbClr val="4C4C4C"/>
    <a:srgbClr val="909090"/>
    <a:srgbClr val="F5F01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182610-CB5E-7F5A-60C0-16CD2725AEED}" v="50" dt="2021-05-04T16:00:15.061"/>
    <p1510:client id="{54037EFD-414A-47DC-8526-F47F2F5246CA}" v="2" dt="2021-05-04T16:10:55.6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m Gondek" userId="ee0941fb-198a-467c-b280-a0694e637959" providerId="ADAL" clId="{54037EFD-414A-47DC-8526-F47F2F5246CA}"/>
    <pc:docChg chg="custSel delSld modSld">
      <pc:chgData name="Tim Gondek" userId="ee0941fb-198a-467c-b280-a0694e637959" providerId="ADAL" clId="{54037EFD-414A-47DC-8526-F47F2F5246CA}" dt="2021-05-04T16:16:09.216" v="890" actId="2696"/>
      <pc:docMkLst>
        <pc:docMk/>
      </pc:docMkLst>
      <pc:sldChg chg="modSp mod">
        <pc:chgData name="Tim Gondek" userId="ee0941fb-198a-467c-b280-a0694e637959" providerId="ADAL" clId="{54037EFD-414A-47DC-8526-F47F2F5246CA}" dt="2021-05-04T16:02:37.289" v="297" actId="20577"/>
        <pc:sldMkLst>
          <pc:docMk/>
          <pc:sldMk cId="2821614533" sldId="258"/>
        </pc:sldMkLst>
        <pc:spChg chg="mod">
          <ac:chgData name="Tim Gondek" userId="ee0941fb-198a-467c-b280-a0694e637959" providerId="ADAL" clId="{54037EFD-414A-47DC-8526-F47F2F5246CA}" dt="2021-05-04T16:02:37.289" v="297" actId="20577"/>
          <ac:spMkLst>
            <pc:docMk/>
            <pc:sldMk cId="2821614533" sldId="258"/>
            <ac:spMk id="8" creationId="{DE3413D2-7CEC-452D-8B71-083731A22FA7}"/>
          </ac:spMkLst>
        </pc:spChg>
      </pc:sldChg>
      <pc:sldChg chg="modSp mod">
        <pc:chgData name="Tim Gondek" userId="ee0941fb-198a-467c-b280-a0694e637959" providerId="ADAL" clId="{54037EFD-414A-47DC-8526-F47F2F5246CA}" dt="2021-05-04T16:07:43.601" v="748" actId="20577"/>
        <pc:sldMkLst>
          <pc:docMk/>
          <pc:sldMk cId="3040806402" sldId="260"/>
        </pc:sldMkLst>
        <pc:spChg chg="mod">
          <ac:chgData name="Tim Gondek" userId="ee0941fb-198a-467c-b280-a0694e637959" providerId="ADAL" clId="{54037EFD-414A-47DC-8526-F47F2F5246CA}" dt="2021-05-04T16:07:43.601" v="748" actId="20577"/>
          <ac:spMkLst>
            <pc:docMk/>
            <pc:sldMk cId="3040806402" sldId="260"/>
            <ac:spMk id="8" creationId="{DE3413D2-7CEC-452D-8B71-083731A22FA7}"/>
          </ac:spMkLst>
        </pc:spChg>
      </pc:sldChg>
      <pc:sldChg chg="modSp mod">
        <pc:chgData name="Tim Gondek" userId="ee0941fb-198a-467c-b280-a0694e637959" providerId="ADAL" clId="{54037EFD-414A-47DC-8526-F47F2F5246CA}" dt="2021-05-04T16:08:23.535" v="754" actId="20577"/>
        <pc:sldMkLst>
          <pc:docMk/>
          <pc:sldMk cId="1498108666" sldId="265"/>
        </pc:sldMkLst>
        <pc:spChg chg="mod">
          <ac:chgData name="Tim Gondek" userId="ee0941fb-198a-467c-b280-a0694e637959" providerId="ADAL" clId="{54037EFD-414A-47DC-8526-F47F2F5246CA}" dt="2021-05-04T16:08:23.535" v="754" actId="20577"/>
          <ac:spMkLst>
            <pc:docMk/>
            <pc:sldMk cId="1498108666" sldId="265"/>
            <ac:spMk id="5" creationId="{0B60638A-2137-4D37-A1E6-4A61F08A1FB0}"/>
          </ac:spMkLst>
        </pc:spChg>
      </pc:sldChg>
      <pc:sldChg chg="modSp mod">
        <pc:chgData name="Tim Gondek" userId="ee0941fb-198a-467c-b280-a0694e637959" providerId="ADAL" clId="{54037EFD-414A-47DC-8526-F47F2F5246CA}" dt="2021-05-04T16:11:05.567" v="764"/>
        <pc:sldMkLst>
          <pc:docMk/>
          <pc:sldMk cId="2448356382" sldId="266"/>
        </pc:sldMkLst>
        <pc:spChg chg="mod">
          <ac:chgData name="Tim Gondek" userId="ee0941fb-198a-467c-b280-a0694e637959" providerId="ADAL" clId="{54037EFD-414A-47DC-8526-F47F2F5246CA}" dt="2021-05-04T16:11:05.567" v="764"/>
          <ac:spMkLst>
            <pc:docMk/>
            <pc:sldMk cId="2448356382" sldId="266"/>
            <ac:spMk id="32" creationId="{22150691-5632-4653-8D31-025FBE51DF7D}"/>
          </ac:spMkLst>
        </pc:spChg>
      </pc:sldChg>
      <pc:sldChg chg="modSp mod">
        <pc:chgData name="Tim Gondek" userId="ee0941fb-198a-467c-b280-a0694e637959" providerId="ADAL" clId="{54037EFD-414A-47DC-8526-F47F2F5246CA}" dt="2021-05-04T16:12:24.135" v="873" actId="20577"/>
        <pc:sldMkLst>
          <pc:docMk/>
          <pc:sldMk cId="2346257292" sldId="268"/>
        </pc:sldMkLst>
        <pc:spChg chg="mod">
          <ac:chgData name="Tim Gondek" userId="ee0941fb-198a-467c-b280-a0694e637959" providerId="ADAL" clId="{54037EFD-414A-47DC-8526-F47F2F5246CA}" dt="2021-05-04T16:12:24.135" v="873" actId="20577"/>
          <ac:spMkLst>
            <pc:docMk/>
            <pc:sldMk cId="2346257292" sldId="268"/>
            <ac:spMk id="3" creationId="{C748CB21-0C91-4B78-ADCC-0D187F9DC8E0}"/>
          </ac:spMkLst>
        </pc:spChg>
      </pc:sldChg>
      <pc:sldChg chg="del">
        <pc:chgData name="Tim Gondek" userId="ee0941fb-198a-467c-b280-a0694e637959" providerId="ADAL" clId="{54037EFD-414A-47DC-8526-F47F2F5246CA}" dt="2021-05-04T16:15:30.873" v="874" actId="47"/>
        <pc:sldMkLst>
          <pc:docMk/>
          <pc:sldMk cId="3522085070" sldId="270"/>
        </pc:sldMkLst>
      </pc:sldChg>
      <pc:sldChg chg="modSp del mod">
        <pc:chgData name="Tim Gondek" userId="ee0941fb-198a-467c-b280-a0694e637959" providerId="ADAL" clId="{54037EFD-414A-47DC-8526-F47F2F5246CA}" dt="2021-05-04T16:16:09.216" v="890" actId="2696"/>
        <pc:sldMkLst>
          <pc:docMk/>
          <pc:sldMk cId="2225842743" sldId="272"/>
        </pc:sldMkLst>
        <pc:spChg chg="mod">
          <ac:chgData name="Tim Gondek" userId="ee0941fb-198a-467c-b280-a0694e637959" providerId="ADAL" clId="{54037EFD-414A-47DC-8526-F47F2F5246CA}" dt="2021-05-04T16:16:02.741" v="889" actId="20577"/>
          <ac:spMkLst>
            <pc:docMk/>
            <pc:sldMk cId="2225842743" sldId="272"/>
            <ac:spMk id="2" creationId="{47497A1F-23B7-443B-A40A-EB89AADACD1B}"/>
          </ac:spMkLst>
        </pc:spChg>
      </pc:sldChg>
    </pc:docChg>
  </pc:docChgLst>
  <pc:docChgLst>
    <pc:chgData name="Tim Gondek" userId="S::tim.gondek@energysafetycanada.com::ee0941fb-198a-467c-b280-a0694e637959" providerId="AD" clId="Web-{31182610-CB5E-7F5A-60C0-16CD2725AEED}"/>
    <pc:docChg chg="modSld">
      <pc:chgData name="Tim Gondek" userId="S::tim.gondek@energysafetycanada.com::ee0941fb-198a-467c-b280-a0694e637959" providerId="AD" clId="Web-{31182610-CB5E-7F5A-60C0-16CD2725AEED}" dt="2021-05-04T16:00:10.686" v="22" actId="20577"/>
      <pc:docMkLst>
        <pc:docMk/>
      </pc:docMkLst>
      <pc:sldChg chg="modSp">
        <pc:chgData name="Tim Gondek" userId="S::tim.gondek@energysafetycanada.com::ee0941fb-198a-467c-b280-a0694e637959" providerId="AD" clId="Web-{31182610-CB5E-7F5A-60C0-16CD2725AEED}" dt="2021-05-04T16:00:10.686" v="22" actId="20577"/>
        <pc:sldMkLst>
          <pc:docMk/>
          <pc:sldMk cId="2821614533" sldId="258"/>
        </pc:sldMkLst>
        <pc:spChg chg="mod">
          <ac:chgData name="Tim Gondek" userId="S::tim.gondek@energysafetycanada.com::ee0941fb-198a-467c-b280-a0694e637959" providerId="AD" clId="Web-{31182610-CB5E-7F5A-60C0-16CD2725AEED}" dt="2021-05-04T16:00:10.686" v="22" actId="20577"/>
          <ac:spMkLst>
            <pc:docMk/>
            <pc:sldMk cId="2821614533" sldId="258"/>
            <ac:spMk id="8" creationId="{DE3413D2-7CEC-452D-8B71-083731A22FA7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CBC50B-A0BB-4628-8ED3-F5FFED22D65A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13E49D8-89A0-4D49-851B-2FFC693AD6C2}">
      <dgm:prSet phldrT="[Text]"/>
      <dgm:spPr>
        <a:xfrm>
          <a:off x="2640645" y="264673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1</a:t>
          </a:r>
        </a:p>
      </dgm:t>
    </dgm:pt>
    <dgm:pt modelId="{34AC18D8-DBF2-493E-A133-E5061DD1E2FB}" type="parTrans" cxnId="{068EBA95-BA80-4716-BE17-0D66B356C3AD}">
      <dgm:prSet/>
      <dgm:spPr/>
      <dgm:t>
        <a:bodyPr/>
        <a:lstStyle/>
        <a:p>
          <a:endParaRPr lang="en-US"/>
        </a:p>
      </dgm:t>
    </dgm:pt>
    <dgm:pt modelId="{F30AF7B4-4CA3-42A1-A389-B3276F5185F5}" type="sibTrans" cxnId="{068EBA95-BA80-4716-BE17-0D66B356C3AD}">
      <dgm:prSet/>
      <dgm:spPr/>
      <dgm:t>
        <a:bodyPr/>
        <a:lstStyle/>
        <a:p>
          <a:endParaRPr lang="en-US"/>
        </a:p>
      </dgm:t>
    </dgm:pt>
    <dgm:pt modelId="{BEAD5B32-9FEA-42A0-95C7-0B8B612C9367}">
      <dgm:prSet phldrT="[Text]"/>
      <dgm:spPr>
        <a:xfrm>
          <a:off x="2436770" y="685525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2</a:t>
          </a:r>
        </a:p>
      </dgm:t>
    </dgm:pt>
    <dgm:pt modelId="{FBED6D8F-014B-49C4-AAAF-48996243B381}" type="parTrans" cxnId="{D17E91BD-8155-44C2-ADD2-6B10A8D7105F}">
      <dgm:prSet/>
      <dgm:spPr/>
      <dgm:t>
        <a:bodyPr/>
        <a:lstStyle/>
        <a:p>
          <a:endParaRPr lang="en-US"/>
        </a:p>
      </dgm:t>
    </dgm:pt>
    <dgm:pt modelId="{54C3E0D3-7140-4575-AD6E-987CDFBBDBDC}" type="sibTrans" cxnId="{D17E91BD-8155-44C2-ADD2-6B10A8D7105F}">
      <dgm:prSet/>
      <dgm:spPr/>
      <dgm:t>
        <a:bodyPr/>
        <a:lstStyle/>
        <a:p>
          <a:endParaRPr lang="en-US"/>
        </a:p>
      </dgm:t>
    </dgm:pt>
    <dgm:pt modelId="{0D366AB8-E731-4697-A9F9-A10406D91E39}">
      <dgm:prSet phldrT="[Text]"/>
      <dgm:spPr>
        <a:xfrm>
          <a:off x="2640645" y="1106378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3</a:t>
          </a:r>
        </a:p>
      </dgm:t>
    </dgm:pt>
    <dgm:pt modelId="{FE630287-2EDF-4F4C-8B63-DB6C135499B3}" type="parTrans" cxnId="{0B8FE14A-4F07-4BA2-8F70-C8DB305C553F}">
      <dgm:prSet/>
      <dgm:spPr/>
      <dgm:t>
        <a:bodyPr/>
        <a:lstStyle/>
        <a:p>
          <a:endParaRPr lang="en-US"/>
        </a:p>
      </dgm:t>
    </dgm:pt>
    <dgm:pt modelId="{7F02FE01-D489-4146-A3F8-BF9EED7016FC}" type="sibTrans" cxnId="{0B8FE14A-4F07-4BA2-8F70-C8DB305C553F}">
      <dgm:prSet/>
      <dgm:spPr/>
      <dgm:t>
        <a:bodyPr/>
        <a:lstStyle/>
        <a:p>
          <a:endParaRPr lang="en-US"/>
        </a:p>
      </dgm:t>
    </dgm:pt>
    <dgm:pt modelId="{23EA4B19-6CB2-41D8-B23A-32186CBB1A65}">
      <dgm:prSet/>
      <dgm:spPr>
        <a:xfrm>
          <a:off x="2436770" y="1527230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4</a:t>
          </a:r>
        </a:p>
      </dgm:t>
    </dgm:pt>
    <dgm:pt modelId="{07EBDEEA-E796-4E6F-A6D5-6D7CCD31552A}" type="parTrans" cxnId="{9962F2B5-359E-4E52-B1D9-901401442740}">
      <dgm:prSet/>
      <dgm:spPr/>
      <dgm:t>
        <a:bodyPr/>
        <a:lstStyle/>
        <a:p>
          <a:endParaRPr lang="en-US"/>
        </a:p>
      </dgm:t>
    </dgm:pt>
    <dgm:pt modelId="{B47D5697-2548-4DB3-81DD-67CCCFBB887D}" type="sibTrans" cxnId="{9962F2B5-359E-4E52-B1D9-901401442740}">
      <dgm:prSet/>
      <dgm:spPr/>
      <dgm:t>
        <a:bodyPr/>
        <a:lstStyle/>
        <a:p>
          <a:endParaRPr lang="en-US"/>
        </a:p>
      </dgm:t>
    </dgm:pt>
    <dgm:pt modelId="{A95C8BB8-6129-4C48-BB1B-9D1C86000A48}">
      <dgm:prSet/>
      <dgm:spPr>
        <a:xfrm>
          <a:off x="2640645" y="1947443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5</a:t>
          </a:r>
        </a:p>
      </dgm:t>
    </dgm:pt>
    <dgm:pt modelId="{E248D6C4-8899-400F-B1BE-39CF5000A525}" type="parTrans" cxnId="{E5453AD4-E672-47F8-96E6-A537EDEE6E46}">
      <dgm:prSet/>
      <dgm:spPr/>
      <dgm:t>
        <a:bodyPr/>
        <a:lstStyle/>
        <a:p>
          <a:endParaRPr lang="en-US"/>
        </a:p>
      </dgm:t>
    </dgm:pt>
    <dgm:pt modelId="{3BB4DFA5-DCBB-40C3-B2A1-9C02C9C321C5}" type="sibTrans" cxnId="{E5453AD4-E672-47F8-96E6-A537EDEE6E46}">
      <dgm:prSet/>
      <dgm:spPr/>
      <dgm:t>
        <a:bodyPr/>
        <a:lstStyle/>
        <a:p>
          <a:endParaRPr lang="en-US"/>
        </a:p>
      </dgm:t>
    </dgm:pt>
    <dgm:pt modelId="{DB7E4B7F-470D-4588-AECD-98AEE25641A2}">
      <dgm:prSet/>
      <dgm:spPr>
        <a:xfrm>
          <a:off x="2436770" y="2368296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6</a:t>
          </a:r>
        </a:p>
      </dgm:t>
    </dgm:pt>
    <dgm:pt modelId="{61A68603-60DB-45A4-88B1-0D6E988A4631}" type="parTrans" cxnId="{38A286F5-7DF7-40AD-BEA5-1EE2AD7D8186}">
      <dgm:prSet/>
      <dgm:spPr/>
      <dgm:t>
        <a:bodyPr/>
        <a:lstStyle/>
        <a:p>
          <a:endParaRPr lang="en-US"/>
        </a:p>
      </dgm:t>
    </dgm:pt>
    <dgm:pt modelId="{586C1BF5-CAE3-47BA-AD97-6D5C0840F097}" type="sibTrans" cxnId="{38A286F5-7DF7-40AD-BEA5-1EE2AD7D8186}">
      <dgm:prSet/>
      <dgm:spPr/>
      <dgm:t>
        <a:bodyPr/>
        <a:lstStyle/>
        <a:p>
          <a:endParaRPr lang="en-US"/>
        </a:p>
      </dgm:t>
    </dgm:pt>
    <dgm:pt modelId="{B36C0DE2-C7C5-4768-83F1-C115B8A1329F}">
      <dgm:prSet/>
      <dgm:spPr>
        <a:xfrm>
          <a:off x="2640645" y="2789148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7</a:t>
          </a:r>
        </a:p>
      </dgm:t>
    </dgm:pt>
    <dgm:pt modelId="{783E7528-5E99-4E91-B3D3-6DB5E57E88D6}" type="parTrans" cxnId="{EF975710-B574-48A5-8DB8-4990E3D42B77}">
      <dgm:prSet/>
      <dgm:spPr/>
      <dgm:t>
        <a:bodyPr/>
        <a:lstStyle/>
        <a:p>
          <a:endParaRPr lang="en-US"/>
        </a:p>
      </dgm:t>
    </dgm:pt>
    <dgm:pt modelId="{82FDE31E-439F-44ED-BD49-DF7A98DF52DB}" type="sibTrans" cxnId="{EF975710-B574-48A5-8DB8-4990E3D42B77}">
      <dgm:prSet/>
      <dgm:spPr/>
      <dgm:t>
        <a:bodyPr/>
        <a:lstStyle/>
        <a:p>
          <a:endParaRPr lang="en-US"/>
        </a:p>
      </dgm:t>
    </dgm:pt>
    <dgm:pt modelId="{37D3CF46-BBEE-470F-9AB5-EEF1CCD711B9}">
      <dgm:prSet/>
      <dgm:spPr>
        <a:xfrm>
          <a:off x="2640645" y="1947443"/>
          <a:ext cx="407887" cy="203865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endParaRPr lang="en-US"/>
        </a:p>
      </dgm:t>
    </dgm:pt>
    <dgm:pt modelId="{58B2595C-2B2D-49F3-80F3-6E38F65ACA7F}" type="parTrans" cxnId="{0521FBB0-B870-4707-812E-C8071484BFA9}">
      <dgm:prSet/>
      <dgm:spPr/>
      <dgm:t>
        <a:bodyPr/>
        <a:lstStyle/>
        <a:p>
          <a:endParaRPr lang="en-US"/>
        </a:p>
      </dgm:t>
    </dgm:pt>
    <dgm:pt modelId="{5AB575BA-D51C-41BD-8D5D-60557A8A140F}" type="sibTrans" cxnId="{0521FBB0-B870-4707-812E-C8071484BFA9}">
      <dgm:prSet/>
      <dgm:spPr/>
      <dgm:t>
        <a:bodyPr/>
        <a:lstStyle/>
        <a:p>
          <a:endParaRPr lang="en-US"/>
        </a:p>
      </dgm:t>
    </dgm:pt>
    <dgm:pt modelId="{F84222B3-AE57-42ED-9ECF-DF354F665586}" type="pres">
      <dgm:prSet presAssocID="{C2CBC50B-A0BB-4628-8ED3-F5FFED22D65A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E7885F9D-7649-45BC-B5DB-3ACAE03AD27B}" type="pres">
      <dgm:prSet presAssocID="{B13E49D8-89A0-4D49-851B-2FFC693AD6C2}" presName="Accent1" presStyleCnt="0"/>
      <dgm:spPr/>
    </dgm:pt>
    <dgm:pt modelId="{49863760-D90E-4F74-9585-F9741444C8AA}" type="pres">
      <dgm:prSet presAssocID="{B13E49D8-89A0-4D49-851B-2FFC693AD6C2}" presName="Accent" presStyleLbl="node1" presStyleIdx="0" presStyleCnt="7"/>
      <dgm:spPr>
        <a:xfrm>
          <a:off x="2479272" y="0"/>
          <a:ext cx="730907" cy="730971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C3024FDD-43CE-4B55-8FAB-DC7658DD97E1}" type="pres">
      <dgm:prSet presAssocID="{B13E49D8-89A0-4D49-851B-2FFC693AD6C2}" presName="Parent1" presStyleLbl="revTx" presStyleIdx="0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4A4A0C24-5477-4D5A-A0AF-F579C8A8DE22}" type="pres">
      <dgm:prSet presAssocID="{BEAD5B32-9FEA-42A0-95C7-0B8B612C9367}" presName="Accent2" presStyleCnt="0"/>
      <dgm:spPr/>
    </dgm:pt>
    <dgm:pt modelId="{518B9326-9656-4C70-BEE6-2C83AFF80CBF}" type="pres">
      <dgm:prSet presAssocID="{BEAD5B32-9FEA-42A0-95C7-0B8B612C9367}" presName="Accent" presStyleLbl="node1" presStyleIdx="1" presStyleCnt="7"/>
      <dgm:spPr>
        <a:xfrm>
          <a:off x="2276219" y="419892"/>
          <a:ext cx="730907" cy="73097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2605FF4C-018F-4CD9-8FF7-C6183E4A3754}" type="pres">
      <dgm:prSet presAssocID="{BEAD5B32-9FEA-42A0-95C7-0B8B612C9367}" presName="Parent2" presStyleLbl="revTx" presStyleIdx="1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0BFEC1AD-59DB-4F22-AA36-E79962C8A98D}" type="pres">
      <dgm:prSet presAssocID="{0D366AB8-E731-4697-A9F9-A10406D91E39}" presName="Accent3" presStyleCnt="0"/>
      <dgm:spPr/>
    </dgm:pt>
    <dgm:pt modelId="{F0F11CFC-67BF-4806-A978-4339A6237B7A}" type="pres">
      <dgm:prSet presAssocID="{0D366AB8-E731-4697-A9F9-A10406D91E39}" presName="Accent" presStyleLbl="node1" presStyleIdx="2" presStyleCnt="7"/>
      <dgm:spPr>
        <a:xfrm>
          <a:off x="2479272" y="841705"/>
          <a:ext cx="730907" cy="730971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58A5EA9D-C1B6-48D6-9980-1D813F690BC7}" type="pres">
      <dgm:prSet presAssocID="{0D366AB8-E731-4697-A9F9-A10406D91E39}" presName="Parent3" presStyleLbl="revTx" presStyleIdx="2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74161F04-ADBA-48B3-85ED-5F3D76428BEC}" type="pres">
      <dgm:prSet presAssocID="{23EA4B19-6CB2-41D8-B23A-32186CBB1A65}" presName="Accent4" presStyleCnt="0"/>
      <dgm:spPr/>
    </dgm:pt>
    <dgm:pt modelId="{E696BBE5-FB0E-49BC-A358-AC17C317B8D0}" type="pres">
      <dgm:prSet presAssocID="{23EA4B19-6CB2-41D8-B23A-32186CBB1A65}" presName="Accent" presStyleLbl="node1" presStyleIdx="3" presStyleCnt="7"/>
      <dgm:spPr>
        <a:xfrm>
          <a:off x="2276219" y="1262557"/>
          <a:ext cx="730907" cy="73097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FE37E6BD-2204-4DE2-A18E-40924BBD5382}" type="pres">
      <dgm:prSet presAssocID="{23EA4B19-6CB2-41D8-B23A-32186CBB1A65}" presName="Parent4" presStyleLbl="revTx" presStyleIdx="3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72D10021-1455-47B0-9FE7-E037B0F5BBA9}" type="pres">
      <dgm:prSet presAssocID="{A95C8BB8-6129-4C48-BB1B-9D1C86000A48}" presName="Accent5" presStyleCnt="0"/>
      <dgm:spPr/>
    </dgm:pt>
    <dgm:pt modelId="{4F7276E4-AB7B-4532-8FE0-CF8DBD7AA02D}" type="pres">
      <dgm:prSet presAssocID="{A95C8BB8-6129-4C48-BB1B-9D1C86000A48}" presName="Accent" presStyleLbl="node1" presStyleIdx="4" presStyleCnt="7"/>
      <dgm:spPr>
        <a:xfrm>
          <a:off x="2479272" y="1682770"/>
          <a:ext cx="730907" cy="730971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1BF22418-A085-4535-A1F5-29FD30597FBA}" type="pres">
      <dgm:prSet presAssocID="{A95C8BB8-6129-4C48-BB1B-9D1C86000A48}" presName="Parent5" presStyleLbl="revTx" presStyleIdx="4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506F93B6-0920-41B8-9A0E-C831AB35A896}" type="pres">
      <dgm:prSet presAssocID="{DB7E4B7F-470D-4588-AECD-98AEE25641A2}" presName="Accent6" presStyleCnt="0"/>
      <dgm:spPr/>
    </dgm:pt>
    <dgm:pt modelId="{69866811-C0F0-4EB2-B35F-70807F0FFABC}" type="pres">
      <dgm:prSet presAssocID="{DB7E4B7F-470D-4588-AECD-98AEE25641A2}" presName="Accent" presStyleLbl="node1" presStyleIdx="5" presStyleCnt="7"/>
      <dgm:spPr>
        <a:xfrm>
          <a:off x="2276219" y="2103622"/>
          <a:ext cx="730907" cy="73097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AFEEAB02-02CC-4579-99F7-0E78C5BEAFB1}" type="pres">
      <dgm:prSet presAssocID="{DB7E4B7F-470D-4588-AECD-98AEE25641A2}" presName="Parent6" presStyleLbl="revTx" presStyleIdx="5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D67B2089-757C-4F13-B1E1-DC34E3CFDBAA}" type="pres">
      <dgm:prSet presAssocID="{B36C0DE2-C7C5-4768-83F1-C115B8A1329F}" presName="Accent7" presStyleCnt="0"/>
      <dgm:spPr/>
    </dgm:pt>
    <dgm:pt modelId="{7DDD452E-5E5D-4622-A585-D1BA73BF7DF9}" type="pres">
      <dgm:prSet presAssocID="{B36C0DE2-C7C5-4768-83F1-C115B8A1329F}" presName="Accent" presStyleLbl="node1" presStyleIdx="6" presStyleCnt="7"/>
      <dgm:spPr>
        <a:xfrm>
          <a:off x="2531235" y="2572161"/>
          <a:ext cx="627941" cy="628238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46C67CB0-C8A0-44E4-8A9F-53E76F0DE880}" type="pres">
      <dgm:prSet presAssocID="{B36C0DE2-C7C5-4768-83F1-C115B8A1329F}" presName="Parent7" presStyleLbl="revTx" presStyleIdx="6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</dgm:ptLst>
  <dgm:cxnLst>
    <dgm:cxn modelId="{EF975710-B574-48A5-8DB8-4990E3D42B77}" srcId="{C2CBC50B-A0BB-4628-8ED3-F5FFED22D65A}" destId="{B36C0DE2-C7C5-4768-83F1-C115B8A1329F}" srcOrd="6" destOrd="0" parTransId="{783E7528-5E99-4E91-B3D3-6DB5E57E88D6}" sibTransId="{82FDE31E-439F-44ED-BD49-DF7A98DF52DB}"/>
    <dgm:cxn modelId="{EF461316-391A-4F87-953C-2EE2D9373C66}" type="presOf" srcId="{B36C0DE2-C7C5-4768-83F1-C115B8A1329F}" destId="{46C67CB0-C8A0-44E4-8A9F-53E76F0DE880}" srcOrd="0" destOrd="0" presId="urn:microsoft.com/office/officeart/2009/layout/CircleArrowProcess"/>
    <dgm:cxn modelId="{2A4E483C-00FB-45D0-8287-0676AB212C2B}" type="presOf" srcId="{23EA4B19-6CB2-41D8-B23A-32186CBB1A65}" destId="{FE37E6BD-2204-4DE2-A18E-40924BBD5382}" srcOrd="0" destOrd="0" presId="urn:microsoft.com/office/officeart/2009/layout/CircleArrowProcess"/>
    <dgm:cxn modelId="{0B8FE14A-4F07-4BA2-8F70-C8DB305C553F}" srcId="{C2CBC50B-A0BB-4628-8ED3-F5FFED22D65A}" destId="{0D366AB8-E731-4697-A9F9-A10406D91E39}" srcOrd="2" destOrd="0" parTransId="{FE630287-2EDF-4F4C-8B63-DB6C135499B3}" sibTransId="{7F02FE01-D489-4146-A3F8-BF9EED7016FC}"/>
    <dgm:cxn modelId="{51D60457-AB3F-4616-9055-EAB968C6FDFE}" type="presOf" srcId="{DB7E4B7F-470D-4588-AECD-98AEE25641A2}" destId="{AFEEAB02-02CC-4579-99F7-0E78C5BEAFB1}" srcOrd="0" destOrd="0" presId="urn:microsoft.com/office/officeart/2009/layout/CircleArrowProcess"/>
    <dgm:cxn modelId="{068EBA95-BA80-4716-BE17-0D66B356C3AD}" srcId="{C2CBC50B-A0BB-4628-8ED3-F5FFED22D65A}" destId="{B13E49D8-89A0-4D49-851B-2FFC693AD6C2}" srcOrd="0" destOrd="0" parTransId="{34AC18D8-DBF2-493E-A133-E5061DD1E2FB}" sibTransId="{F30AF7B4-4CA3-42A1-A389-B3276F5185F5}"/>
    <dgm:cxn modelId="{FC2867B0-C3DC-4469-A76C-2AAC769FEBB4}" type="presOf" srcId="{BEAD5B32-9FEA-42A0-95C7-0B8B612C9367}" destId="{2605FF4C-018F-4CD9-8FF7-C6183E4A3754}" srcOrd="0" destOrd="0" presId="urn:microsoft.com/office/officeart/2009/layout/CircleArrowProcess"/>
    <dgm:cxn modelId="{0521FBB0-B870-4707-812E-C8071484BFA9}" srcId="{C2CBC50B-A0BB-4628-8ED3-F5FFED22D65A}" destId="{37D3CF46-BBEE-470F-9AB5-EEF1CCD711B9}" srcOrd="7" destOrd="0" parTransId="{58B2595C-2B2D-49F3-80F3-6E38F65ACA7F}" sibTransId="{5AB575BA-D51C-41BD-8D5D-60557A8A140F}"/>
    <dgm:cxn modelId="{9962F2B5-359E-4E52-B1D9-901401442740}" srcId="{C2CBC50B-A0BB-4628-8ED3-F5FFED22D65A}" destId="{23EA4B19-6CB2-41D8-B23A-32186CBB1A65}" srcOrd="3" destOrd="0" parTransId="{07EBDEEA-E796-4E6F-A6D5-6D7CCD31552A}" sibTransId="{B47D5697-2548-4DB3-81DD-67CCCFBB887D}"/>
    <dgm:cxn modelId="{D17E91BD-8155-44C2-ADD2-6B10A8D7105F}" srcId="{C2CBC50B-A0BB-4628-8ED3-F5FFED22D65A}" destId="{BEAD5B32-9FEA-42A0-95C7-0B8B612C9367}" srcOrd="1" destOrd="0" parTransId="{FBED6D8F-014B-49C4-AAAF-48996243B381}" sibTransId="{54C3E0D3-7140-4575-AD6E-987CDFBBDBDC}"/>
    <dgm:cxn modelId="{E5453AD4-E672-47F8-96E6-A537EDEE6E46}" srcId="{C2CBC50B-A0BB-4628-8ED3-F5FFED22D65A}" destId="{A95C8BB8-6129-4C48-BB1B-9D1C86000A48}" srcOrd="4" destOrd="0" parTransId="{E248D6C4-8899-400F-B1BE-39CF5000A525}" sibTransId="{3BB4DFA5-DCBB-40C3-B2A1-9C02C9C321C5}"/>
    <dgm:cxn modelId="{91E7E3D4-A3DC-47D4-9D9F-79A8E1E0DAF1}" type="presOf" srcId="{A95C8BB8-6129-4C48-BB1B-9D1C86000A48}" destId="{1BF22418-A085-4535-A1F5-29FD30597FBA}" srcOrd="0" destOrd="0" presId="urn:microsoft.com/office/officeart/2009/layout/CircleArrowProcess"/>
    <dgm:cxn modelId="{7E347EE1-161F-4884-99E5-CAB77108A9B8}" type="presOf" srcId="{0D366AB8-E731-4697-A9F9-A10406D91E39}" destId="{58A5EA9D-C1B6-48D6-9980-1D813F690BC7}" srcOrd="0" destOrd="0" presId="urn:microsoft.com/office/officeart/2009/layout/CircleArrowProcess"/>
    <dgm:cxn modelId="{6B01ACE3-1A34-4AFE-A513-07B089B5F33B}" type="presOf" srcId="{B13E49D8-89A0-4D49-851B-2FFC693AD6C2}" destId="{C3024FDD-43CE-4B55-8FAB-DC7658DD97E1}" srcOrd="0" destOrd="0" presId="urn:microsoft.com/office/officeart/2009/layout/CircleArrowProcess"/>
    <dgm:cxn modelId="{63F637E9-9CCB-441A-A3C2-856C7D9A4C02}" type="presOf" srcId="{C2CBC50B-A0BB-4628-8ED3-F5FFED22D65A}" destId="{F84222B3-AE57-42ED-9ECF-DF354F665586}" srcOrd="0" destOrd="0" presId="urn:microsoft.com/office/officeart/2009/layout/CircleArrowProcess"/>
    <dgm:cxn modelId="{38A286F5-7DF7-40AD-BEA5-1EE2AD7D8186}" srcId="{C2CBC50B-A0BB-4628-8ED3-F5FFED22D65A}" destId="{DB7E4B7F-470D-4588-AECD-98AEE25641A2}" srcOrd="5" destOrd="0" parTransId="{61A68603-60DB-45A4-88B1-0D6E988A4631}" sibTransId="{586C1BF5-CAE3-47BA-AD97-6D5C0840F097}"/>
    <dgm:cxn modelId="{D636589C-FA05-4641-A612-8EF6D6B37349}" type="presParOf" srcId="{F84222B3-AE57-42ED-9ECF-DF354F665586}" destId="{E7885F9D-7649-45BC-B5DB-3ACAE03AD27B}" srcOrd="0" destOrd="0" presId="urn:microsoft.com/office/officeart/2009/layout/CircleArrowProcess"/>
    <dgm:cxn modelId="{DF52EC37-5F05-4C56-8505-206764986418}" type="presParOf" srcId="{E7885F9D-7649-45BC-B5DB-3ACAE03AD27B}" destId="{49863760-D90E-4F74-9585-F9741444C8AA}" srcOrd="0" destOrd="0" presId="urn:microsoft.com/office/officeart/2009/layout/CircleArrowProcess"/>
    <dgm:cxn modelId="{6EBDDB43-F6D3-421B-8EA5-74544FF207D7}" type="presParOf" srcId="{F84222B3-AE57-42ED-9ECF-DF354F665586}" destId="{C3024FDD-43CE-4B55-8FAB-DC7658DD97E1}" srcOrd="1" destOrd="0" presId="urn:microsoft.com/office/officeart/2009/layout/CircleArrowProcess"/>
    <dgm:cxn modelId="{6528FCC6-97D9-4339-83AD-922AEE658990}" type="presParOf" srcId="{F84222B3-AE57-42ED-9ECF-DF354F665586}" destId="{4A4A0C24-5477-4D5A-A0AF-F579C8A8DE22}" srcOrd="2" destOrd="0" presId="urn:microsoft.com/office/officeart/2009/layout/CircleArrowProcess"/>
    <dgm:cxn modelId="{98223D3F-EBE7-4B26-AB7B-3B4B9F8177BF}" type="presParOf" srcId="{4A4A0C24-5477-4D5A-A0AF-F579C8A8DE22}" destId="{518B9326-9656-4C70-BEE6-2C83AFF80CBF}" srcOrd="0" destOrd="0" presId="urn:microsoft.com/office/officeart/2009/layout/CircleArrowProcess"/>
    <dgm:cxn modelId="{BFF5493C-68D2-4ACF-B741-BBB9D2B641CA}" type="presParOf" srcId="{F84222B3-AE57-42ED-9ECF-DF354F665586}" destId="{2605FF4C-018F-4CD9-8FF7-C6183E4A3754}" srcOrd="3" destOrd="0" presId="urn:microsoft.com/office/officeart/2009/layout/CircleArrowProcess"/>
    <dgm:cxn modelId="{E37D7E50-B25F-425A-A8CC-6006A73754E6}" type="presParOf" srcId="{F84222B3-AE57-42ED-9ECF-DF354F665586}" destId="{0BFEC1AD-59DB-4F22-AA36-E79962C8A98D}" srcOrd="4" destOrd="0" presId="urn:microsoft.com/office/officeart/2009/layout/CircleArrowProcess"/>
    <dgm:cxn modelId="{0544D7F7-CD33-451B-9C0F-7374E8ECD8A4}" type="presParOf" srcId="{0BFEC1AD-59DB-4F22-AA36-E79962C8A98D}" destId="{F0F11CFC-67BF-4806-A978-4339A6237B7A}" srcOrd="0" destOrd="0" presId="urn:microsoft.com/office/officeart/2009/layout/CircleArrowProcess"/>
    <dgm:cxn modelId="{2A05E4A5-0752-4C38-A562-0BFB92F435C8}" type="presParOf" srcId="{F84222B3-AE57-42ED-9ECF-DF354F665586}" destId="{58A5EA9D-C1B6-48D6-9980-1D813F690BC7}" srcOrd="5" destOrd="0" presId="urn:microsoft.com/office/officeart/2009/layout/CircleArrowProcess"/>
    <dgm:cxn modelId="{1CC8CE6E-0961-4508-B207-9A55ECFFD4DC}" type="presParOf" srcId="{F84222B3-AE57-42ED-9ECF-DF354F665586}" destId="{74161F04-ADBA-48B3-85ED-5F3D76428BEC}" srcOrd="6" destOrd="0" presId="urn:microsoft.com/office/officeart/2009/layout/CircleArrowProcess"/>
    <dgm:cxn modelId="{E17F02E9-9DFA-427A-AED7-8C56DD49F5F2}" type="presParOf" srcId="{74161F04-ADBA-48B3-85ED-5F3D76428BEC}" destId="{E696BBE5-FB0E-49BC-A358-AC17C317B8D0}" srcOrd="0" destOrd="0" presId="urn:microsoft.com/office/officeart/2009/layout/CircleArrowProcess"/>
    <dgm:cxn modelId="{E7C505B9-80C6-434D-A107-04FAB0C39624}" type="presParOf" srcId="{F84222B3-AE57-42ED-9ECF-DF354F665586}" destId="{FE37E6BD-2204-4DE2-A18E-40924BBD5382}" srcOrd="7" destOrd="0" presId="urn:microsoft.com/office/officeart/2009/layout/CircleArrowProcess"/>
    <dgm:cxn modelId="{365563C8-5A31-4BC7-B4E4-6887857E7CF3}" type="presParOf" srcId="{F84222B3-AE57-42ED-9ECF-DF354F665586}" destId="{72D10021-1455-47B0-9FE7-E037B0F5BBA9}" srcOrd="8" destOrd="0" presId="urn:microsoft.com/office/officeart/2009/layout/CircleArrowProcess"/>
    <dgm:cxn modelId="{824D7840-33F5-4306-B64D-A144C96BA7A7}" type="presParOf" srcId="{72D10021-1455-47B0-9FE7-E037B0F5BBA9}" destId="{4F7276E4-AB7B-4532-8FE0-CF8DBD7AA02D}" srcOrd="0" destOrd="0" presId="urn:microsoft.com/office/officeart/2009/layout/CircleArrowProcess"/>
    <dgm:cxn modelId="{A8B88D09-58A1-4A7F-B8D9-90ED5DCE0993}" type="presParOf" srcId="{F84222B3-AE57-42ED-9ECF-DF354F665586}" destId="{1BF22418-A085-4535-A1F5-29FD30597FBA}" srcOrd="9" destOrd="0" presId="urn:microsoft.com/office/officeart/2009/layout/CircleArrowProcess"/>
    <dgm:cxn modelId="{2727B654-F324-4E0F-BA58-5EBAC9AAEECF}" type="presParOf" srcId="{F84222B3-AE57-42ED-9ECF-DF354F665586}" destId="{506F93B6-0920-41B8-9A0E-C831AB35A896}" srcOrd="10" destOrd="0" presId="urn:microsoft.com/office/officeart/2009/layout/CircleArrowProcess"/>
    <dgm:cxn modelId="{6C380F1C-CE2E-45EB-AB0D-A4BB759B1473}" type="presParOf" srcId="{506F93B6-0920-41B8-9A0E-C831AB35A896}" destId="{69866811-C0F0-4EB2-B35F-70807F0FFABC}" srcOrd="0" destOrd="0" presId="urn:microsoft.com/office/officeart/2009/layout/CircleArrowProcess"/>
    <dgm:cxn modelId="{4A58A125-C398-41AA-9B61-31F6FB7EDF3E}" type="presParOf" srcId="{F84222B3-AE57-42ED-9ECF-DF354F665586}" destId="{AFEEAB02-02CC-4579-99F7-0E78C5BEAFB1}" srcOrd="11" destOrd="0" presId="urn:microsoft.com/office/officeart/2009/layout/CircleArrowProcess"/>
    <dgm:cxn modelId="{5F289630-14F2-4D14-AFBE-F9437064E5BC}" type="presParOf" srcId="{F84222B3-AE57-42ED-9ECF-DF354F665586}" destId="{D67B2089-757C-4F13-B1E1-DC34E3CFDBAA}" srcOrd="12" destOrd="0" presId="urn:microsoft.com/office/officeart/2009/layout/CircleArrowProcess"/>
    <dgm:cxn modelId="{82F51140-60FA-46D7-B1C5-CCFEFB3081F8}" type="presParOf" srcId="{D67B2089-757C-4F13-B1E1-DC34E3CFDBAA}" destId="{7DDD452E-5E5D-4622-A585-D1BA73BF7DF9}" srcOrd="0" destOrd="0" presId="urn:microsoft.com/office/officeart/2009/layout/CircleArrowProcess"/>
    <dgm:cxn modelId="{4DC0DBE6-DFEF-4B14-866A-BBDC2C32FCD5}" type="presParOf" srcId="{F84222B3-AE57-42ED-9ECF-DF354F665586}" destId="{46C67CB0-C8A0-44E4-8A9F-53E76F0DE880}" srcOrd="13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863760-D90E-4F74-9585-F9741444C8AA}">
      <dsp:nvSpPr>
        <dsp:cNvPr id="0" name=""/>
        <dsp:cNvSpPr/>
      </dsp:nvSpPr>
      <dsp:spPr>
        <a:xfrm>
          <a:off x="817472" y="0"/>
          <a:ext cx="1005631" cy="1005719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024FDD-43CE-4B55-8FAB-DC7658DD97E1}">
      <dsp:nvSpPr>
        <dsp:cNvPr id="0" name=""/>
        <dsp:cNvSpPr/>
      </dsp:nvSpPr>
      <dsp:spPr>
        <a:xfrm>
          <a:off x="1039500" y="364155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1</a:t>
          </a:r>
        </a:p>
      </dsp:txBody>
      <dsp:txXfrm>
        <a:off x="1039500" y="364155"/>
        <a:ext cx="561199" cy="280491"/>
      </dsp:txXfrm>
    </dsp:sp>
    <dsp:sp modelId="{518B9326-9656-4C70-BEE6-2C83AFF80CBF}">
      <dsp:nvSpPr>
        <dsp:cNvPr id="0" name=""/>
        <dsp:cNvSpPr/>
      </dsp:nvSpPr>
      <dsp:spPr>
        <a:xfrm>
          <a:off x="538099" y="577716"/>
          <a:ext cx="1005631" cy="100571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05FF4C-018F-4CD9-8FF7-C6183E4A3754}">
      <dsp:nvSpPr>
        <dsp:cNvPr id="0" name=""/>
        <dsp:cNvSpPr/>
      </dsp:nvSpPr>
      <dsp:spPr>
        <a:xfrm>
          <a:off x="758994" y="943192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2</a:t>
          </a:r>
        </a:p>
      </dsp:txBody>
      <dsp:txXfrm>
        <a:off x="758994" y="943192"/>
        <a:ext cx="561199" cy="280491"/>
      </dsp:txXfrm>
    </dsp:sp>
    <dsp:sp modelId="{F0F11CFC-67BF-4806-A978-4339A6237B7A}">
      <dsp:nvSpPr>
        <dsp:cNvPr id="0" name=""/>
        <dsp:cNvSpPr/>
      </dsp:nvSpPr>
      <dsp:spPr>
        <a:xfrm>
          <a:off x="817472" y="1158074"/>
          <a:ext cx="1005631" cy="1005719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A5EA9D-C1B6-48D6-9980-1D813F690BC7}">
      <dsp:nvSpPr>
        <dsp:cNvPr id="0" name=""/>
        <dsp:cNvSpPr/>
      </dsp:nvSpPr>
      <dsp:spPr>
        <a:xfrm>
          <a:off x="1039500" y="1522229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3</a:t>
          </a:r>
        </a:p>
      </dsp:txBody>
      <dsp:txXfrm>
        <a:off x="1039500" y="1522229"/>
        <a:ext cx="561199" cy="280491"/>
      </dsp:txXfrm>
    </dsp:sp>
    <dsp:sp modelId="{E696BBE5-FB0E-49BC-A358-AC17C317B8D0}">
      <dsp:nvSpPr>
        <dsp:cNvPr id="0" name=""/>
        <dsp:cNvSpPr/>
      </dsp:nvSpPr>
      <dsp:spPr>
        <a:xfrm>
          <a:off x="538099" y="1737112"/>
          <a:ext cx="1005631" cy="100571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37E6BD-2204-4DE2-A18E-40924BBD5382}">
      <dsp:nvSpPr>
        <dsp:cNvPr id="0" name=""/>
        <dsp:cNvSpPr/>
      </dsp:nvSpPr>
      <dsp:spPr>
        <a:xfrm>
          <a:off x="758994" y="2101267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4</a:t>
          </a:r>
        </a:p>
      </dsp:txBody>
      <dsp:txXfrm>
        <a:off x="758994" y="2101267"/>
        <a:ext cx="561199" cy="280491"/>
      </dsp:txXfrm>
    </dsp:sp>
    <dsp:sp modelId="{4F7276E4-AB7B-4532-8FE0-CF8DBD7AA02D}">
      <dsp:nvSpPr>
        <dsp:cNvPr id="0" name=""/>
        <dsp:cNvSpPr/>
      </dsp:nvSpPr>
      <dsp:spPr>
        <a:xfrm>
          <a:off x="817472" y="2315268"/>
          <a:ext cx="1005631" cy="1005719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F22418-A085-4535-A1F5-29FD30597FBA}">
      <dsp:nvSpPr>
        <dsp:cNvPr id="0" name=""/>
        <dsp:cNvSpPr/>
      </dsp:nvSpPr>
      <dsp:spPr>
        <a:xfrm>
          <a:off x="1039500" y="2679423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5</a:t>
          </a:r>
        </a:p>
      </dsp:txBody>
      <dsp:txXfrm>
        <a:off x="1039500" y="2679423"/>
        <a:ext cx="561199" cy="280491"/>
      </dsp:txXfrm>
    </dsp:sp>
    <dsp:sp modelId="{69866811-C0F0-4EB2-B35F-70807F0FFABC}">
      <dsp:nvSpPr>
        <dsp:cNvPr id="0" name=""/>
        <dsp:cNvSpPr/>
      </dsp:nvSpPr>
      <dsp:spPr>
        <a:xfrm>
          <a:off x="538099" y="2894306"/>
          <a:ext cx="1005631" cy="100571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EEAB02-02CC-4579-99F7-0E78C5BEAFB1}">
      <dsp:nvSpPr>
        <dsp:cNvPr id="0" name=""/>
        <dsp:cNvSpPr/>
      </dsp:nvSpPr>
      <dsp:spPr>
        <a:xfrm>
          <a:off x="758994" y="3258461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6</a:t>
          </a:r>
        </a:p>
      </dsp:txBody>
      <dsp:txXfrm>
        <a:off x="758994" y="3258461"/>
        <a:ext cx="561199" cy="280491"/>
      </dsp:txXfrm>
    </dsp:sp>
    <dsp:sp modelId="{7DDD452E-5E5D-4622-A585-D1BA73BF7DF9}">
      <dsp:nvSpPr>
        <dsp:cNvPr id="0" name=""/>
        <dsp:cNvSpPr/>
      </dsp:nvSpPr>
      <dsp:spPr>
        <a:xfrm>
          <a:off x="888966" y="3538953"/>
          <a:ext cx="863964" cy="864372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C67CB0-C8A0-44E4-8A9F-53E76F0DE880}">
      <dsp:nvSpPr>
        <dsp:cNvPr id="0" name=""/>
        <dsp:cNvSpPr/>
      </dsp:nvSpPr>
      <dsp:spPr>
        <a:xfrm>
          <a:off x="1039500" y="3837498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7</a:t>
          </a:r>
        </a:p>
      </dsp:txBody>
      <dsp:txXfrm>
        <a:off x="1039500" y="3837498"/>
        <a:ext cx="561199" cy="2804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AC512-B0E1-B14C-A537-F433C03A1969}" type="datetimeFigureOut">
              <a:rPr lang="en-US" smtClean="0"/>
              <a:t>5/4/2021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3EBB7-5ED0-304B-87C7-FD104F3E97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8934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9F17C-96B4-1648-AEE1-A1CAE849CC5A}" type="datetimeFigureOut">
              <a:rPr lang="en-US" smtClean="0"/>
              <a:t>5/4/2021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20F1E-6D51-7B46-91C9-304FC1E7EA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05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in specific Company statistics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961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in specific Company statistics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470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in specific Company statistics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568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in specific Company statistics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676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 with Company specific roles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846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Titl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5404" y="2482517"/>
            <a:ext cx="5446286" cy="1007584"/>
          </a:xfrm>
        </p:spPr>
        <p:txBody>
          <a:bodyPr>
            <a:noAutofit/>
          </a:bodyPr>
          <a:lstStyle>
            <a:lvl1pPr>
              <a:defRPr sz="3400" b="1" i="0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062" y="3663691"/>
            <a:ext cx="5453627" cy="94104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00002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988061" y="2143411"/>
            <a:ext cx="577129" cy="261610"/>
          </a:xfrm>
          <a:prstGeom prst="rect">
            <a:avLst/>
          </a:prstGeom>
          <a:solidFill>
            <a:srgbClr val="00529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0" i="0" dirty="0">
                <a:solidFill>
                  <a:srgbClr val="F5F019"/>
                </a:solidFill>
                <a:latin typeface="Montserrat ExtraBold"/>
                <a:cs typeface="Montserrat ExtraBold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2132595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832" y="2010005"/>
            <a:ext cx="7674968" cy="35024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93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4717" y="974184"/>
            <a:ext cx="6953066" cy="507776"/>
          </a:xfrm>
        </p:spPr>
        <p:txBody>
          <a:bodyPr anchor="t">
            <a:normAutofit/>
          </a:bodyPr>
          <a:lstStyle>
            <a:lvl1pPr algn="l">
              <a:defRPr sz="18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389237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>
                <a:solidFill>
                  <a:srgbClr val="00002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594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7269" y="983618"/>
            <a:ext cx="6889530" cy="5080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1832" y="1640700"/>
            <a:ext cx="3636368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1080" y="1640700"/>
            <a:ext cx="3915719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46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832" y="1716215"/>
            <a:ext cx="3485556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1832" y="2141838"/>
            <a:ext cx="3485556" cy="34873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16214"/>
            <a:ext cx="4041775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162" y="2141838"/>
            <a:ext cx="3970638" cy="34873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365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3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SC_PPT_Conten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99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Content.jp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86759" y="983619"/>
            <a:ext cx="6900040" cy="514270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2199" y="6021390"/>
            <a:ext cx="5062533" cy="3413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 cap="all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6949" y="6021390"/>
            <a:ext cx="927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rgbClr val="005295"/>
                </a:solidFill>
                <a:latin typeface="Montserrat"/>
              </a:defRPr>
            </a:lvl1pPr>
          </a:lstStyle>
          <a:p>
            <a:fld id="{AC879500-AF62-6649-A3EE-297FB0BE963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011832" y="1482811"/>
            <a:ext cx="7674968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011832" y="2010005"/>
            <a:ext cx="7674968" cy="3608873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F56B66-6B22-4D72-989C-7CD23144A3BE}"/>
              </a:ext>
            </a:extLst>
          </p:cNvPr>
          <p:cNvPicPr/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31" y="730893"/>
            <a:ext cx="617116" cy="6785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82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1" i="0" kern="1200" cap="all">
          <a:solidFill>
            <a:srgbClr val="000000"/>
          </a:solidFill>
          <a:latin typeface="Verdana" panose="020B0604030504040204" pitchFamily="34" charset="0"/>
          <a:ea typeface="Verdana" panose="020B0604030504040204" pitchFamily="34" charset="0"/>
          <a:cs typeface="+mj-cs"/>
        </a:defRPr>
      </a:lvl1pPr>
    </p:titleStyle>
    <p:bodyStyle>
      <a:lvl1pPr marL="2857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3pPr>
      <a:lvl4pPr marL="16573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dgecumbe.co.uk/about/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GET A GRIP</a:t>
            </a:r>
            <a:b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ON SAFETY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0" tIns="45720" rIns="91440" bIns="45720" rtlCol="0" anchor="t">
            <a:normAutofit/>
          </a:bodyPr>
          <a:lstStyle/>
          <a:p>
            <a:r>
              <a:rPr lang="en-US" dirty="0">
                <a:latin typeface="Trebuchet MS"/>
              </a:rPr>
              <a:t>Introduction</a:t>
            </a:r>
            <a:endParaRPr lang="en-US" dirty="0">
              <a:latin typeface="Trebuchet MS" panose="020B060302020202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988062" y="3624388"/>
            <a:ext cx="2861015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EB0A3C43-9FCC-4594-8518-97A68B4AC52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96902"/>
            <a:ext cx="1652857" cy="18173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4174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1A84480-3E61-4D82-BE5F-2C60A59D2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it works</a:t>
            </a:r>
            <a:endParaRPr lang="en-CA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E4AA55F-6044-4A9E-BEF1-7DC0A20FF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62E9A7-A068-4C3F-BF1C-B142B741E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10</a:t>
            </a:fld>
            <a:endParaRPr 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1CF87E05-85E4-4C87-9D78-6AE1F0FCD6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0371" y="2235202"/>
            <a:ext cx="115330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Trebuchet MS" panose="020B0603020202020204" pitchFamily="34" charset="0"/>
                <a:cs typeface="Arial" panose="020B0604020202020204" pitchFamily="34" charset="0"/>
              </a:rPr>
              <a:t>Statistics Validation and</a:t>
            </a:r>
          </a:p>
          <a:p>
            <a:pPr algn="ctr"/>
            <a:r>
              <a:rPr lang="en-US" sz="1400" dirty="0">
                <a:latin typeface="Trebuchet MS" panose="020B0603020202020204" pitchFamily="34" charset="0"/>
                <a:cs typeface="Arial" panose="020B0604020202020204" pitchFamily="34" charset="0"/>
              </a:rPr>
              <a:t> Ongoing Monitoring</a:t>
            </a: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ED54D70E-839A-4D00-B842-A202247361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0234" y="2857760"/>
            <a:ext cx="10802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Trebuchet MS" panose="020B0603020202020204" pitchFamily="34" charset="0"/>
                <a:cs typeface="Arial" panose="020B0604020202020204" pitchFamily="34" charset="0"/>
              </a:rPr>
              <a:t>Visual Program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AB69306B-DC30-4601-BECC-15813DF331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1824" y="2857761"/>
            <a:ext cx="14008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Trebuchet MS" panose="020B0603020202020204" pitchFamily="34" charset="0"/>
                <a:cs typeface="Arial" panose="020B0604020202020204" pitchFamily="34" charset="0"/>
              </a:rPr>
              <a:t>Mind Set Awareness</a:t>
            </a:r>
          </a:p>
        </p:txBody>
      </p:sp>
      <p:sp>
        <p:nvSpPr>
          <p:cNvPr id="13" name="Rectangle 7">
            <a:extLst>
              <a:ext uri="{FF2B5EF4-FFF2-40B4-BE49-F238E27FC236}">
                <a16:creationId xmlns:a16="http://schemas.microsoft.com/office/drawing/2014/main" id="{791BA36D-F0D9-4010-880A-A92E2FFD5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2994" y="2857761"/>
            <a:ext cx="1441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Trebuchet MS" panose="020B0603020202020204" pitchFamily="34" charset="0"/>
                <a:cs typeface="Arial" panose="020B0604020202020204" pitchFamily="34" charset="0"/>
              </a:rPr>
              <a:t>Visible Felt  Leadership</a:t>
            </a:r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4C108BEB-7962-49F3-B510-32B69BF02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8821" y="2206624"/>
            <a:ext cx="119309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400" dirty="0">
                <a:solidFill>
                  <a:srgbClr val="FF0000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7 Activities to Support Risk Reduction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E2C4E77-B395-4ACA-9F09-F0206334421C}"/>
              </a:ext>
            </a:extLst>
          </p:cNvPr>
          <p:cNvSpPr/>
          <p:nvPr/>
        </p:nvSpPr>
        <p:spPr>
          <a:xfrm>
            <a:off x="3524273" y="4024807"/>
            <a:ext cx="367106" cy="9279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pic>
        <p:nvPicPr>
          <p:cNvPr id="16" name="Picture 1">
            <a:extLst>
              <a:ext uri="{FF2B5EF4-FFF2-40B4-BE49-F238E27FC236}">
                <a16:creationId xmlns:a16="http://schemas.microsoft.com/office/drawing/2014/main" id="{333A442B-853D-405B-8A9E-860F2021A8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88" y="2468076"/>
            <a:ext cx="1979509" cy="188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Down Arrow 16">
            <a:extLst>
              <a:ext uri="{FF2B5EF4-FFF2-40B4-BE49-F238E27FC236}">
                <a16:creationId xmlns:a16="http://schemas.microsoft.com/office/drawing/2014/main" id="{D72DF9A5-63D4-4D47-8AB8-7EE9C8A54A05}"/>
              </a:ext>
            </a:extLst>
          </p:cNvPr>
          <p:cNvSpPr/>
          <p:nvPr/>
        </p:nvSpPr>
        <p:spPr>
          <a:xfrm>
            <a:off x="7626169" y="3292950"/>
            <a:ext cx="498397" cy="673027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900" dirty="0">
              <a:solidFill>
                <a:prstClr val="white"/>
              </a:solidFill>
            </a:endParaRPr>
          </a:p>
        </p:txBody>
      </p:sp>
      <p:sp>
        <p:nvSpPr>
          <p:cNvPr id="24" name="Oval 32">
            <a:extLst>
              <a:ext uri="{FF2B5EF4-FFF2-40B4-BE49-F238E27FC236}">
                <a16:creationId xmlns:a16="http://schemas.microsoft.com/office/drawing/2014/main" id="{D6940343-1800-48C3-A0F4-D5BF16B2AE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2407" y="4091099"/>
            <a:ext cx="305921" cy="305921"/>
          </a:xfrm>
          <a:prstGeom prst="ellipse">
            <a:avLst/>
          </a:prstGeom>
          <a:solidFill>
            <a:srgbClr val="1F56A8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C2296F3-1E8D-472B-A405-FBB576D6A8F2}"/>
              </a:ext>
            </a:extLst>
          </p:cNvPr>
          <p:cNvGrpSpPr/>
          <p:nvPr/>
        </p:nvGrpSpPr>
        <p:grpSpPr>
          <a:xfrm>
            <a:off x="6204305" y="3537882"/>
            <a:ext cx="498397" cy="1473521"/>
            <a:chOff x="5739653" y="3689867"/>
            <a:chExt cx="498397" cy="1473521"/>
          </a:xfrm>
        </p:grpSpPr>
        <p:sp>
          <p:nvSpPr>
            <p:cNvPr id="19" name="Down Arrow 15">
              <a:extLst>
                <a:ext uri="{FF2B5EF4-FFF2-40B4-BE49-F238E27FC236}">
                  <a16:creationId xmlns:a16="http://schemas.microsoft.com/office/drawing/2014/main" id="{5CBAD306-1E39-417A-9A7A-4C419448ABB9}"/>
                </a:ext>
              </a:extLst>
            </p:cNvPr>
            <p:cNvSpPr/>
            <p:nvPr/>
          </p:nvSpPr>
          <p:spPr>
            <a:xfrm>
              <a:off x="5739653" y="3689867"/>
              <a:ext cx="498397" cy="673027"/>
            </a:xfrm>
            <a:prstGeom prst="down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solidFill>
                  <a:prstClr val="white"/>
                </a:solidFill>
              </a:endParaRPr>
            </a:p>
          </p:txBody>
        </p:sp>
        <p:sp>
          <p:nvSpPr>
            <p:cNvPr id="22" name="Oval 29">
              <a:extLst>
                <a:ext uri="{FF2B5EF4-FFF2-40B4-BE49-F238E27FC236}">
                  <a16:creationId xmlns:a16="http://schemas.microsoft.com/office/drawing/2014/main" id="{2C5112DA-EBA6-40CF-BA56-248C98D847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5891" y="4491636"/>
              <a:ext cx="305921" cy="305921"/>
            </a:xfrm>
            <a:prstGeom prst="ellipse">
              <a:avLst/>
            </a:prstGeom>
            <a:solidFill>
              <a:srgbClr val="1F56A8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26" name="Oval 34">
              <a:extLst>
                <a:ext uri="{FF2B5EF4-FFF2-40B4-BE49-F238E27FC236}">
                  <a16:creationId xmlns:a16="http://schemas.microsoft.com/office/drawing/2014/main" id="{742CE9C3-3503-424D-ACA9-7C57FCB1F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5891" y="4857467"/>
              <a:ext cx="305921" cy="305921"/>
            </a:xfrm>
            <a:prstGeom prst="ellipse">
              <a:avLst/>
            </a:prstGeom>
            <a:solidFill>
              <a:srgbClr val="64BB46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27" name="Oval 35">
            <a:extLst>
              <a:ext uri="{FF2B5EF4-FFF2-40B4-BE49-F238E27FC236}">
                <a16:creationId xmlns:a16="http://schemas.microsoft.com/office/drawing/2014/main" id="{CCC799F3-62CE-4248-B6D2-7366AAD05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2407" y="4802954"/>
            <a:ext cx="305921" cy="305921"/>
          </a:xfrm>
          <a:prstGeom prst="ellipse">
            <a:avLst/>
          </a:prstGeom>
          <a:solidFill>
            <a:srgbClr val="64BB4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28" name="Oval 36">
            <a:extLst>
              <a:ext uri="{FF2B5EF4-FFF2-40B4-BE49-F238E27FC236}">
                <a16:creationId xmlns:a16="http://schemas.microsoft.com/office/drawing/2014/main" id="{4C153F9C-3D18-49C4-A03E-AF3BCA36E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2407" y="4447027"/>
            <a:ext cx="305921" cy="305921"/>
          </a:xfrm>
          <a:prstGeom prst="ellipse">
            <a:avLst/>
          </a:prstGeom>
          <a:solidFill>
            <a:srgbClr val="ED1B24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BDA53E8-8A56-45A1-8B7B-C96D24C17BAB}"/>
              </a:ext>
            </a:extLst>
          </p:cNvPr>
          <p:cNvGrpSpPr/>
          <p:nvPr/>
        </p:nvGrpSpPr>
        <p:grpSpPr>
          <a:xfrm>
            <a:off x="5154493" y="3537882"/>
            <a:ext cx="499671" cy="1473521"/>
            <a:chOff x="4289714" y="3689867"/>
            <a:chExt cx="499671" cy="1473521"/>
          </a:xfrm>
        </p:grpSpPr>
        <p:sp>
          <p:nvSpPr>
            <p:cNvPr id="18" name="Down Arrow 14">
              <a:extLst>
                <a:ext uri="{FF2B5EF4-FFF2-40B4-BE49-F238E27FC236}">
                  <a16:creationId xmlns:a16="http://schemas.microsoft.com/office/drawing/2014/main" id="{816DF0C5-00DC-4470-9F8D-93108986BB13}"/>
                </a:ext>
              </a:extLst>
            </p:cNvPr>
            <p:cNvSpPr/>
            <p:nvPr/>
          </p:nvSpPr>
          <p:spPr>
            <a:xfrm>
              <a:off x="4289714" y="3689867"/>
              <a:ext cx="499671" cy="673027"/>
            </a:xfrm>
            <a:prstGeom prst="down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solidFill>
                  <a:prstClr val="white"/>
                </a:solidFill>
              </a:endParaRPr>
            </a:p>
          </p:txBody>
        </p:sp>
        <p:sp>
          <p:nvSpPr>
            <p:cNvPr id="23" name="Oval 30">
              <a:extLst>
                <a:ext uri="{FF2B5EF4-FFF2-40B4-BE49-F238E27FC236}">
                  <a16:creationId xmlns:a16="http://schemas.microsoft.com/office/drawing/2014/main" id="{936B11A0-B614-4DAD-AD70-5FBED153DD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6589" y="4491636"/>
              <a:ext cx="305921" cy="305921"/>
            </a:xfrm>
            <a:prstGeom prst="ellipse">
              <a:avLst/>
            </a:prstGeom>
            <a:solidFill>
              <a:srgbClr val="1F56A8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29" name="Oval 38">
              <a:extLst>
                <a:ext uri="{FF2B5EF4-FFF2-40B4-BE49-F238E27FC236}">
                  <a16:creationId xmlns:a16="http://schemas.microsoft.com/office/drawing/2014/main" id="{B2A7179F-1260-4214-840C-71EF73C846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6589" y="4857467"/>
              <a:ext cx="305921" cy="305921"/>
            </a:xfrm>
            <a:prstGeom prst="ellipse">
              <a:avLst/>
            </a:prstGeom>
            <a:solidFill>
              <a:srgbClr val="64BB46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1A2B276-46DD-4CF1-9F74-671BD8E678BD}"/>
              </a:ext>
            </a:extLst>
          </p:cNvPr>
          <p:cNvGrpSpPr/>
          <p:nvPr/>
        </p:nvGrpSpPr>
        <p:grpSpPr>
          <a:xfrm>
            <a:off x="4197215" y="3537882"/>
            <a:ext cx="498396" cy="1473521"/>
            <a:chOff x="2888212" y="3689867"/>
            <a:chExt cx="498396" cy="1473521"/>
          </a:xfrm>
        </p:grpSpPr>
        <p:sp>
          <p:nvSpPr>
            <p:cNvPr id="17" name="Down Arrow 13">
              <a:extLst>
                <a:ext uri="{FF2B5EF4-FFF2-40B4-BE49-F238E27FC236}">
                  <a16:creationId xmlns:a16="http://schemas.microsoft.com/office/drawing/2014/main" id="{E293FCBD-86BA-4268-B22D-A10315F05CF5}"/>
                </a:ext>
              </a:extLst>
            </p:cNvPr>
            <p:cNvSpPr/>
            <p:nvPr/>
          </p:nvSpPr>
          <p:spPr>
            <a:xfrm>
              <a:off x="2888212" y="3689867"/>
              <a:ext cx="498396" cy="673027"/>
            </a:xfrm>
            <a:prstGeom prst="down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solidFill>
                  <a:prstClr val="white"/>
                </a:solidFill>
              </a:endParaRPr>
            </a:p>
          </p:txBody>
        </p:sp>
        <p:sp>
          <p:nvSpPr>
            <p:cNvPr id="25" name="Oval 33">
              <a:extLst>
                <a:ext uri="{FF2B5EF4-FFF2-40B4-BE49-F238E27FC236}">
                  <a16:creationId xmlns:a16="http://schemas.microsoft.com/office/drawing/2014/main" id="{DC076064-2DAE-49FE-8ADD-48D7E970E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4450" y="4491636"/>
              <a:ext cx="305921" cy="305921"/>
            </a:xfrm>
            <a:prstGeom prst="ellipse">
              <a:avLst/>
            </a:prstGeom>
            <a:solidFill>
              <a:srgbClr val="ED1B24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30" name="Oval 39">
              <a:extLst>
                <a:ext uri="{FF2B5EF4-FFF2-40B4-BE49-F238E27FC236}">
                  <a16:creationId xmlns:a16="http://schemas.microsoft.com/office/drawing/2014/main" id="{CABB445A-DD11-4062-95A9-3C3397637C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4450" y="4857467"/>
              <a:ext cx="305921" cy="305921"/>
            </a:xfrm>
            <a:prstGeom prst="ellipse">
              <a:avLst/>
            </a:prstGeom>
            <a:solidFill>
              <a:srgbClr val="64BB46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C605AE6-4B11-4DBF-98FA-2ED3ED771C52}"/>
              </a:ext>
            </a:extLst>
          </p:cNvPr>
          <p:cNvGrpSpPr/>
          <p:nvPr/>
        </p:nvGrpSpPr>
        <p:grpSpPr>
          <a:xfrm>
            <a:off x="3176826" y="3537882"/>
            <a:ext cx="498397" cy="1473521"/>
            <a:chOff x="1454843" y="3689867"/>
            <a:chExt cx="498397" cy="1473521"/>
          </a:xfrm>
        </p:grpSpPr>
        <p:sp>
          <p:nvSpPr>
            <p:cNvPr id="9" name="Down Arrow 5">
              <a:extLst>
                <a:ext uri="{FF2B5EF4-FFF2-40B4-BE49-F238E27FC236}">
                  <a16:creationId xmlns:a16="http://schemas.microsoft.com/office/drawing/2014/main" id="{AD1B5913-3C0C-4AF9-8B95-F503F2077949}"/>
                </a:ext>
              </a:extLst>
            </p:cNvPr>
            <p:cNvSpPr/>
            <p:nvPr/>
          </p:nvSpPr>
          <p:spPr>
            <a:xfrm>
              <a:off x="1454843" y="3689867"/>
              <a:ext cx="498397" cy="673027"/>
            </a:xfrm>
            <a:prstGeom prst="down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solidFill>
                  <a:prstClr val="white"/>
                </a:solidFill>
              </a:endParaRPr>
            </a:p>
          </p:txBody>
        </p:sp>
        <p:sp>
          <p:nvSpPr>
            <p:cNvPr id="21" name="Oval 2">
              <a:extLst>
                <a:ext uri="{FF2B5EF4-FFF2-40B4-BE49-F238E27FC236}">
                  <a16:creationId xmlns:a16="http://schemas.microsoft.com/office/drawing/2014/main" id="{72717A94-7E48-42FF-8CE3-0D1A25F23B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1081" y="4491636"/>
              <a:ext cx="305921" cy="305921"/>
            </a:xfrm>
            <a:prstGeom prst="ellipse">
              <a:avLst/>
            </a:prstGeom>
            <a:solidFill>
              <a:srgbClr val="1F56A8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31" name="Oval 40">
              <a:extLst>
                <a:ext uri="{FF2B5EF4-FFF2-40B4-BE49-F238E27FC236}">
                  <a16:creationId xmlns:a16="http://schemas.microsoft.com/office/drawing/2014/main" id="{F2823864-60C0-43A5-A81F-D0AA93E05B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1081" y="4857467"/>
              <a:ext cx="305921" cy="305921"/>
            </a:xfrm>
            <a:prstGeom prst="ellipse">
              <a:avLst/>
            </a:prstGeom>
            <a:solidFill>
              <a:srgbClr val="64BB46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</p:grpSp>
      <p:sp>
        <p:nvSpPr>
          <p:cNvPr id="32" name="TextBox 1">
            <a:extLst>
              <a:ext uri="{FF2B5EF4-FFF2-40B4-BE49-F238E27FC236}">
                <a16:creationId xmlns:a16="http://schemas.microsoft.com/office/drawing/2014/main" id="{22150691-5632-4653-8D31-025FBE51DF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2198" y="5731758"/>
            <a:ext cx="624184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800" dirty="0">
                <a:latin typeface="Trebuchet MS" panose="020B0603020202020204" pitchFamily="34" charset="0"/>
              </a:rPr>
              <a:t>Diagram source: http://www.primarycolourssurveys.co.uk/ now </a:t>
            </a:r>
            <a:r>
              <a:rPr lang="en-CA" sz="800" dirty="0">
                <a:hlinkClick r:id="rId3"/>
              </a:rPr>
              <a:t>About | Edgecumbe | Business Psychology Consultancy</a:t>
            </a:r>
            <a:endParaRPr lang="en-US" sz="1000" dirty="0">
              <a:latin typeface="Trebuchet MS" panose="020B0603020202020204" pitchFamily="34" charset="0"/>
            </a:endParaRPr>
          </a:p>
        </p:txBody>
      </p:sp>
      <p:sp>
        <p:nvSpPr>
          <p:cNvPr id="33" name="Frame 32">
            <a:extLst>
              <a:ext uri="{FF2B5EF4-FFF2-40B4-BE49-F238E27FC236}">
                <a16:creationId xmlns:a16="http://schemas.microsoft.com/office/drawing/2014/main" id="{EB03D335-D1FC-4A45-9D11-1E4E4F4476DF}"/>
              </a:ext>
            </a:extLst>
          </p:cNvPr>
          <p:cNvSpPr/>
          <p:nvPr/>
        </p:nvSpPr>
        <p:spPr bwMode="auto">
          <a:xfrm>
            <a:off x="7109289" y="1904350"/>
            <a:ext cx="1555100" cy="3571033"/>
          </a:xfrm>
          <a:prstGeom prst="frame">
            <a:avLst/>
          </a:prstGeom>
          <a:solidFill>
            <a:srgbClr val="1C5B98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pitchFamily="-108" charset="0"/>
              <a:ea typeface="ＭＳ Ｐゴシック" pitchFamily="-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83563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97A1F-23B7-443B-A40A-EB89AADAC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717" y="895161"/>
            <a:ext cx="6953066" cy="507776"/>
          </a:xfrm>
        </p:spPr>
        <p:txBody>
          <a:bodyPr>
            <a:normAutofit fontScale="90000"/>
          </a:bodyPr>
          <a:lstStyle/>
          <a:p>
            <a:r>
              <a:rPr lang="en-CA" dirty="0"/>
              <a:t>Annual Critical Initiative Preparation Work  (July – Sept)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48CB21-0C91-4B78-ADCC-0D187F9DC8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4202518"/>
          </a:xfrm>
        </p:spPr>
        <p:txBody>
          <a:bodyPr>
            <a:normAutofit/>
          </a:bodyPr>
          <a:lstStyle/>
          <a:p>
            <a:r>
              <a:rPr lang="en-CA" b="1" dirty="0">
                <a:solidFill>
                  <a:srgbClr val="005295"/>
                </a:solidFill>
              </a:rPr>
              <a:t>Leadership Engagement</a:t>
            </a:r>
          </a:p>
          <a:p>
            <a:pPr marL="285750" indent="-28575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CA" dirty="0"/>
              <a:t>EHS leadership team meeting to draft upcoming year’s level of effort proposal </a:t>
            </a:r>
          </a:p>
          <a:p>
            <a:pPr marL="285750" indent="-28575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CA" dirty="0"/>
              <a:t>Leadership team meeting</a:t>
            </a:r>
          </a:p>
          <a:p>
            <a:endParaRPr lang="en-CA" dirty="0"/>
          </a:p>
          <a:p>
            <a:r>
              <a:rPr lang="en-CA" b="1" dirty="0">
                <a:solidFill>
                  <a:srgbClr val="005295"/>
                </a:solidFill>
              </a:rPr>
              <a:t>Level of Effort Identification</a:t>
            </a:r>
          </a:p>
          <a:p>
            <a:pPr marL="285750" indent="-28575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CA" dirty="0"/>
              <a:t>Review draft level of effort and agree on upcoming years program</a:t>
            </a:r>
          </a:p>
          <a:p>
            <a:endParaRPr lang="en-CA" dirty="0"/>
          </a:p>
          <a:p>
            <a:r>
              <a:rPr lang="en-CA" b="1" dirty="0">
                <a:solidFill>
                  <a:srgbClr val="005295"/>
                </a:solidFill>
              </a:rPr>
              <a:t>Resources Allocation</a:t>
            </a:r>
          </a:p>
          <a:p>
            <a:pPr marL="285750" indent="-28575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CA" dirty="0"/>
              <a:t>Identify sponsor and communicate expectations</a:t>
            </a:r>
          </a:p>
          <a:p>
            <a:pPr marL="285750" indent="-28575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CA" dirty="0"/>
              <a:t>Identify area champions or leaders</a:t>
            </a:r>
          </a:p>
          <a:p>
            <a:pPr marL="285750" indent="-28575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CA" dirty="0"/>
              <a:t>EHS scheduled to conduct orientation (in partnership with the sponsor/s, EHS director) session for EHS, Communications, and / area champions </a:t>
            </a:r>
          </a:p>
          <a:p>
            <a:endParaRPr lang="en-CA" dirty="0"/>
          </a:p>
          <a:p>
            <a:r>
              <a:rPr lang="en-CA" b="1" dirty="0">
                <a:solidFill>
                  <a:srgbClr val="005295"/>
                </a:solidFill>
              </a:rPr>
              <a:t>Tactical Material Ordered</a:t>
            </a:r>
          </a:p>
          <a:p>
            <a:pPr marL="285750" indent="-28575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CA" dirty="0"/>
              <a:t>Identify tactical material needs and order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3BEED4-5384-4702-831D-4518F2801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AF9EDF-4D48-4F61-83AB-7BB295B8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532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97A1F-23B7-443B-A40A-EB89AADAC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717" y="895161"/>
            <a:ext cx="6953066" cy="507776"/>
          </a:xfrm>
        </p:spPr>
        <p:txBody>
          <a:bodyPr>
            <a:normAutofit fontScale="90000"/>
          </a:bodyPr>
          <a:lstStyle/>
          <a:p>
            <a:r>
              <a:rPr lang="en-CA" dirty="0"/>
              <a:t>Annual Critical Site Conditioning Preparation Work  (Aug– Oct)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48CB21-0C91-4B78-ADCC-0D187F9DC8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4202518"/>
          </a:xfrm>
        </p:spPr>
        <p:txBody>
          <a:bodyPr>
            <a:no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b="1" dirty="0">
                <a:solidFill>
                  <a:srgbClr val="1C5B98"/>
                </a:solidFill>
                <a:ea typeface="Geneva" charset="-128"/>
              </a:rPr>
              <a:t>Boots and Grips</a:t>
            </a:r>
          </a:p>
          <a:p>
            <a:pPr marL="28575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PPE inspection </a:t>
            </a:r>
            <a:r>
              <a:rPr lang="en-US" sz="1200" dirty="0">
                <a:ea typeface="Geneva" charset="-128"/>
              </a:rPr>
              <a:t>(i.e. timed during personal performance review) or during a dedicated tool box talk, etc.</a:t>
            </a:r>
          </a:p>
          <a:p>
            <a:pPr marL="28575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Associated toolbox talks to drive awareness and expectations</a:t>
            </a:r>
          </a:p>
          <a:p>
            <a:pPr marL="28575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Grip selection, procurement and handout </a:t>
            </a:r>
            <a:r>
              <a:rPr lang="en-US" sz="1200" dirty="0">
                <a:ea typeface="Geneva" charset="-128"/>
              </a:rPr>
              <a:t>(“Winter Walking” to support as required)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  <a:buClrTx/>
            </a:pPr>
            <a:endParaRPr lang="en-US" dirty="0">
              <a:solidFill>
                <a:srgbClr val="4C4C4C"/>
              </a:solidFill>
              <a:ea typeface="Geneva" charset="-128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b="1" dirty="0">
                <a:solidFill>
                  <a:srgbClr val="1C5B98"/>
                </a:solidFill>
                <a:ea typeface="Geneva" charset="-128"/>
              </a:rPr>
              <a:t>Access / Egress</a:t>
            </a:r>
          </a:p>
          <a:p>
            <a:pPr marL="28440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Mobile Equipment and Fixed plant inspections of:</a:t>
            </a:r>
          </a:p>
          <a:p>
            <a:pPr marL="284400" lvl="1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2F"/>
                </a:solidFill>
                <a:ea typeface="Geneva" charset="-128"/>
              </a:rPr>
              <a:t>Ladder, Stairways, Entrances and Exits</a:t>
            </a:r>
          </a:p>
          <a:p>
            <a:pPr marL="28440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Scaffold and temporary work platforms</a:t>
            </a:r>
          </a:p>
          <a:p>
            <a:pPr marL="28440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Work orders created and managed to close by area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  <a:buClrTx/>
            </a:pPr>
            <a:endParaRPr lang="en-US" dirty="0">
              <a:solidFill>
                <a:srgbClr val="4C4C4C"/>
              </a:solidFill>
              <a:ea typeface="Geneva" charset="-128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US" b="1" dirty="0">
                <a:solidFill>
                  <a:srgbClr val="1C5B98"/>
                </a:solidFill>
                <a:ea typeface="Geneva" charset="-128"/>
              </a:rPr>
              <a:t>Transition Zones and Walkways</a:t>
            </a:r>
          </a:p>
          <a:p>
            <a:pPr marL="28575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Winter / dedicated walkway identified</a:t>
            </a:r>
          </a:p>
          <a:p>
            <a:pPr marL="28575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Maintenance program for winter / dedicated walkways created and resourced</a:t>
            </a:r>
          </a:p>
          <a:p>
            <a:pPr marL="28575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Materials procured and available (i.e. sandboxes, shovels, </a:t>
            </a:r>
            <a:r>
              <a:rPr lang="en-US" dirty="0" err="1">
                <a:ea typeface="Geneva" charset="-128"/>
              </a:rPr>
              <a:t>de-icers</a:t>
            </a:r>
            <a:r>
              <a:rPr lang="en-US" dirty="0">
                <a:ea typeface="Geneva" charset="-128"/>
              </a:rPr>
              <a:t>, etc.)</a:t>
            </a:r>
          </a:p>
          <a:p>
            <a:pPr marL="28575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Transition zone inspection </a:t>
            </a:r>
          </a:p>
          <a:p>
            <a:pPr marL="285750" lvl="0" indent="-285750" defTabSz="914400" fontAlgn="base">
              <a:spcBef>
                <a:spcPts val="336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dirty="0">
                <a:ea typeface="Geneva" charset="-128"/>
              </a:rPr>
              <a:t>Work orders created and managed to close by area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3BEED4-5384-4702-831D-4518F2801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AF9EDF-4D48-4F61-83AB-7BB295B8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257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97A1F-23B7-443B-A40A-EB89AADAC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717" y="895161"/>
            <a:ext cx="6953066" cy="507776"/>
          </a:xfrm>
        </p:spPr>
        <p:txBody>
          <a:bodyPr>
            <a:normAutofit fontScale="90000"/>
          </a:bodyPr>
          <a:lstStyle/>
          <a:p>
            <a:r>
              <a:rPr lang="en-CA" dirty="0"/>
              <a:t>Activity options 1-7 supporting program </a:t>
            </a:r>
            <a:br>
              <a:rPr lang="en-CA" dirty="0"/>
            </a:br>
            <a:r>
              <a:rPr lang="en-CA" dirty="0"/>
              <a:t>(Sep-Apr)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3BEED4-5384-4702-831D-4518F2801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AF9EDF-4D48-4F61-83AB-7BB295B8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13</a:t>
            </a:fld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0C7A294-26FD-4C1B-8B18-BB4B4E4DD3DD}"/>
              </a:ext>
            </a:extLst>
          </p:cNvPr>
          <p:cNvGrpSpPr/>
          <p:nvPr/>
        </p:nvGrpSpPr>
        <p:grpSpPr>
          <a:xfrm>
            <a:off x="1075692" y="1559513"/>
            <a:ext cx="6813723" cy="4403326"/>
            <a:chOff x="429208" y="1265855"/>
            <a:chExt cx="7973430" cy="5152780"/>
          </a:xfrm>
        </p:grpSpPr>
        <p:graphicFrame>
          <p:nvGraphicFramePr>
            <p:cNvPr id="6" name="Diagram 5">
              <a:extLst>
                <a:ext uri="{FF2B5EF4-FFF2-40B4-BE49-F238E27FC236}">
                  <a16:creationId xmlns:a16="http://schemas.microsoft.com/office/drawing/2014/main" id="{742EA26F-8AFE-490D-9FB1-910B895D9E3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49097716"/>
                </p:ext>
              </p:extLst>
            </p:nvPr>
          </p:nvGraphicFramePr>
          <p:xfrm>
            <a:off x="429208" y="1265855"/>
            <a:ext cx="2763085" cy="515278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7" name="Right Arrow 7">
              <a:extLst>
                <a:ext uri="{FF2B5EF4-FFF2-40B4-BE49-F238E27FC236}">
                  <a16:creationId xmlns:a16="http://schemas.microsoft.com/office/drawing/2014/main" id="{44A14454-DA59-488A-A741-D47459EA92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1361" y="1713923"/>
              <a:ext cx="959923" cy="474517"/>
            </a:xfrm>
            <a:prstGeom prst="rightArrow">
              <a:avLst>
                <a:gd name="adj1" fmla="val 50000"/>
                <a:gd name="adj2" fmla="val 50105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8" name="Right Arrow 8">
              <a:extLst>
                <a:ext uri="{FF2B5EF4-FFF2-40B4-BE49-F238E27FC236}">
                  <a16:creationId xmlns:a16="http://schemas.microsoft.com/office/drawing/2014/main" id="{943CBD00-F8F9-4AF8-BA1C-E7A654D452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1361" y="2311347"/>
              <a:ext cx="959923" cy="474517"/>
            </a:xfrm>
            <a:prstGeom prst="rightArrow">
              <a:avLst>
                <a:gd name="adj1" fmla="val 50000"/>
                <a:gd name="adj2" fmla="val 50105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9" name="Right Arrow 9">
              <a:extLst>
                <a:ext uri="{FF2B5EF4-FFF2-40B4-BE49-F238E27FC236}">
                  <a16:creationId xmlns:a16="http://schemas.microsoft.com/office/drawing/2014/main" id="{E020DFE4-E5DD-4FC7-A6CB-2FDFE0325D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9805" y="2908770"/>
              <a:ext cx="958367" cy="474517"/>
            </a:xfrm>
            <a:prstGeom prst="rightArrow">
              <a:avLst>
                <a:gd name="adj1" fmla="val 50000"/>
                <a:gd name="adj2" fmla="val 50024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0" name="Right Arrow 10">
              <a:extLst>
                <a:ext uri="{FF2B5EF4-FFF2-40B4-BE49-F238E27FC236}">
                  <a16:creationId xmlns:a16="http://schemas.microsoft.com/office/drawing/2014/main" id="{9F03A22B-F3F6-42DF-8235-9D31A9AFDB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0245" y="3580872"/>
              <a:ext cx="958367" cy="474517"/>
            </a:xfrm>
            <a:prstGeom prst="rightArrow">
              <a:avLst>
                <a:gd name="adj1" fmla="val 50000"/>
                <a:gd name="adj2" fmla="val 50024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1" name="Right Arrow 11">
              <a:extLst>
                <a:ext uri="{FF2B5EF4-FFF2-40B4-BE49-F238E27FC236}">
                  <a16:creationId xmlns:a16="http://schemas.microsoft.com/office/drawing/2014/main" id="{ED135E7F-5E45-440C-9E60-ADEA230C31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0245" y="4178296"/>
              <a:ext cx="958367" cy="474517"/>
            </a:xfrm>
            <a:prstGeom prst="rightArrow">
              <a:avLst>
                <a:gd name="adj1" fmla="val 50000"/>
                <a:gd name="adj2" fmla="val 50024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2" name="Right Arrow 12">
              <a:extLst>
                <a:ext uri="{FF2B5EF4-FFF2-40B4-BE49-F238E27FC236}">
                  <a16:creationId xmlns:a16="http://schemas.microsoft.com/office/drawing/2014/main" id="{B20220CA-4237-4A36-A9E8-D9E863ADE8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1361" y="4881513"/>
              <a:ext cx="959923" cy="476072"/>
            </a:xfrm>
            <a:prstGeom prst="rightArrow">
              <a:avLst>
                <a:gd name="adj1" fmla="val 50000"/>
                <a:gd name="adj2" fmla="val 49942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3" name="Right Arrow 13">
              <a:extLst>
                <a:ext uri="{FF2B5EF4-FFF2-40B4-BE49-F238E27FC236}">
                  <a16:creationId xmlns:a16="http://schemas.microsoft.com/office/drawing/2014/main" id="{F8260D9F-6EE1-4ACE-A6C5-2E68EA2BFF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1361" y="5598734"/>
              <a:ext cx="959923" cy="474516"/>
            </a:xfrm>
            <a:prstGeom prst="rightArrow">
              <a:avLst>
                <a:gd name="adj1" fmla="val 50000"/>
                <a:gd name="adj2" fmla="val 50106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51413C8-F2BE-4785-A46D-BD9C862FED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5768" y="2382913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Boots &amp; Grips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9D1B1ED-8DDE-4736-B7F2-25D530AFCD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5543" y="3683554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Home Safety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E3A6651-AF1B-4C5C-9AC0-23A659B6B8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5768" y="2980337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Access &amp; Egress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F6ABD70-C4C7-46FB-9C5B-7725B0BC24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8654" y="1785489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 dirty="0">
                  <a:latin typeface="Trebuchet MS" panose="020B0603020202020204" pitchFamily="34" charset="0"/>
                </a:rPr>
                <a:t>Transition Zones &amp; Walkways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F327A2A-9525-469C-ADA7-89B5ECC38F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35102" y="4260753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Eyes on Path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E74CE19-A4F6-46C1-A31B-3E4C444503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9995" y="4923520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Ladder Safety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45DB12B-D3C6-406E-B0A7-D8638187CF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83332" y="5590954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Wrap Up</a:t>
              </a:r>
            </a:p>
          </p:txBody>
        </p:sp>
        <p:pic>
          <p:nvPicPr>
            <p:cNvPr id="21" name="Picture 1">
              <a:extLst>
                <a:ext uri="{FF2B5EF4-FFF2-40B4-BE49-F238E27FC236}">
                  <a16:creationId xmlns:a16="http://schemas.microsoft.com/office/drawing/2014/main" id="{5177491D-782A-44F6-A17A-1AAE21154B7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8853" y="2919661"/>
              <a:ext cx="1513785" cy="1443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772149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97A1F-23B7-443B-A40A-EB89AADAC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717" y="895161"/>
            <a:ext cx="6953066" cy="507776"/>
          </a:xfrm>
        </p:spPr>
        <p:txBody>
          <a:bodyPr>
            <a:normAutofit fontScale="90000"/>
          </a:bodyPr>
          <a:lstStyle/>
          <a:p>
            <a:r>
              <a:rPr lang="en-CA" dirty="0"/>
              <a:t>What does success look like (example provided by Suncor)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3BEED4-5384-4702-831D-4518F2801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AF9EDF-4D48-4F61-83AB-7BB295B8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14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D31ABC-D2B6-4EC4-A725-E64DF38B0350}"/>
              </a:ext>
            </a:extLst>
          </p:cNvPr>
          <p:cNvSpPr txBox="1"/>
          <p:nvPr/>
        </p:nvSpPr>
        <p:spPr>
          <a:xfrm>
            <a:off x="1016924" y="1591071"/>
            <a:ext cx="1833583" cy="586318"/>
          </a:xfrm>
          <a:prstGeom prst="rect">
            <a:avLst/>
          </a:prstGeom>
          <a:solidFill>
            <a:srgbClr val="316AA1"/>
          </a:solidFill>
        </p:spPr>
        <p:txBody>
          <a:bodyPr wrap="square" rtlCol="0" anchor="ctr">
            <a:noAutofit/>
          </a:bodyPr>
          <a:lstStyle/>
          <a:p>
            <a:pPr lvl="0" algn="ctr"/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EH&amp;S Team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41377F-8965-4061-8E82-3A92D9122CB6}"/>
              </a:ext>
            </a:extLst>
          </p:cNvPr>
          <p:cNvSpPr txBox="1"/>
          <p:nvPr/>
        </p:nvSpPr>
        <p:spPr>
          <a:xfrm>
            <a:off x="2923204" y="1591071"/>
            <a:ext cx="1833583" cy="586318"/>
          </a:xfrm>
          <a:prstGeom prst="rect">
            <a:avLst/>
          </a:prstGeom>
          <a:solidFill>
            <a:srgbClr val="316AA1"/>
          </a:solidFill>
        </p:spPr>
        <p:txBody>
          <a:bodyPr wrap="square" rtlCol="0" anchor="ctr">
            <a:noAutofit/>
          </a:bodyPr>
          <a:lstStyle/>
          <a:p>
            <a:pPr lvl="0" algn="ctr"/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EHS Team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5CD35A-9A36-4468-BAB0-877D365131A1}"/>
              </a:ext>
            </a:extLst>
          </p:cNvPr>
          <p:cNvSpPr txBox="1"/>
          <p:nvPr/>
        </p:nvSpPr>
        <p:spPr>
          <a:xfrm>
            <a:off x="4829482" y="1591071"/>
            <a:ext cx="1833583" cy="586318"/>
          </a:xfrm>
          <a:prstGeom prst="rect">
            <a:avLst/>
          </a:prstGeom>
          <a:solidFill>
            <a:srgbClr val="316AA1"/>
          </a:solidFill>
        </p:spPr>
        <p:txBody>
          <a:bodyPr wrap="square" rtlCol="0" anchor="ctr">
            <a:noAutofit/>
          </a:bodyPr>
          <a:lstStyle/>
          <a:p>
            <a:pPr lvl="0" algn="ctr"/>
            <a:r>
              <a:rPr lang="en-CA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Leadership Team and Sponsor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0CDE50-9692-4B62-91D9-86D4EB0B8BE1}"/>
              </a:ext>
            </a:extLst>
          </p:cNvPr>
          <p:cNvSpPr txBox="1"/>
          <p:nvPr/>
        </p:nvSpPr>
        <p:spPr>
          <a:xfrm>
            <a:off x="6735762" y="1591071"/>
            <a:ext cx="1833583" cy="586318"/>
          </a:xfrm>
          <a:prstGeom prst="rect">
            <a:avLst/>
          </a:prstGeom>
          <a:solidFill>
            <a:srgbClr val="316AA1"/>
          </a:solidFill>
        </p:spPr>
        <p:txBody>
          <a:bodyPr wrap="square" rtlCol="0" anchor="ctr">
            <a:noAutofit/>
          </a:bodyPr>
          <a:lstStyle/>
          <a:p>
            <a:pPr lvl="0" algn="ctr"/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Champions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6C32B5-80B3-449B-BADE-4965BA7F80CE}"/>
              </a:ext>
            </a:extLst>
          </p:cNvPr>
          <p:cNvSpPr txBox="1"/>
          <p:nvPr/>
        </p:nvSpPr>
        <p:spPr>
          <a:xfrm>
            <a:off x="1016924" y="2177390"/>
            <a:ext cx="1833583" cy="344447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noAutofit/>
          </a:bodyPr>
          <a:lstStyle/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Ensure the Get a Grip on Safety Program is maintained and improved yearly based on post event lessons learned.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Works with EHS Team to review last year’s lessons learned.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Act as a program subject matter experts to support the EHS Team.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Support the proposal presentation to Leadership team and area integration group (if required).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Provides a sample “Starter Kit” of materials to all Sponsors and Functions taking part so they can see materials and order quantities needed.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Hosts the program page on the Core (locations where all materials can be downloaded).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Co-host a orientation session in partnership with the sponsor/s, EHS director that targets the EHS, communications specialist/s and the Champions.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AAE170-E160-469D-AD6E-A742D38195D7}"/>
              </a:ext>
            </a:extLst>
          </p:cNvPr>
          <p:cNvSpPr txBox="1"/>
          <p:nvPr/>
        </p:nvSpPr>
        <p:spPr>
          <a:xfrm>
            <a:off x="2923204" y="2177390"/>
            <a:ext cx="1833583" cy="344447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noAutofit/>
          </a:bodyPr>
          <a:lstStyle/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Review last year’s lessons learned.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Identify improvements made to existing program.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Conduct a statistic review to draft upcoming years level of effort proposal.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Present proposal to Leadership team and area integration group (if required).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Act as a local subject matter expert to support the champions and the Reps as required.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Provides program direction &amp; works closely with reps to prepare them to run the program.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Plan and schedule a orientations session in partnership with the Central EH&amp;S Team that targets the EHS, communications specialist/s and the champions.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Provides ongoing statistical analysis of workplace injuries.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790FA5-2DC6-4888-8201-DFA953DC1DEC}"/>
              </a:ext>
            </a:extLst>
          </p:cNvPr>
          <p:cNvSpPr txBox="1"/>
          <p:nvPr/>
        </p:nvSpPr>
        <p:spPr>
          <a:xfrm>
            <a:off x="4829482" y="2177390"/>
            <a:ext cx="1833583" cy="344447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noAutofit/>
          </a:bodyPr>
          <a:lstStyle/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Leadership Team Review the draft level of effort and agree on upcoming years program.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Leadership Team Identify Sponsor and communicate expectations.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Leadership Team Identify Champion/s.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Leadership Team provides ongoing stewardship of resource utilization, program success and challenges, associated work orders and/or corrective actions.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Sponsor work with the EHS Team to plan and schedule a orientations session in partnership with the Central EH&amp;S Team that targets the EHS, communications specialist/s and the champions.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Sponsor will identify tactical material needs in partnership with Function EHS Team and the Champions.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EDF295-A29D-4577-BA5F-E2C91C5C4468}"/>
              </a:ext>
            </a:extLst>
          </p:cNvPr>
          <p:cNvSpPr txBox="1"/>
          <p:nvPr/>
        </p:nvSpPr>
        <p:spPr>
          <a:xfrm>
            <a:off x="6735762" y="2177390"/>
            <a:ext cx="1833583" cy="344447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noAutofit/>
          </a:bodyPr>
          <a:lstStyle/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Lead the tactical role out within their specific area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Work with the sponsor to escalate issues or highlight opportunities as required.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Provide regular feedback to the sponsor on progress to date.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Customize the supporting program material to maximize value within your respective areas.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700" dirty="0">
                <a:solidFill>
                  <a:srgbClr val="1C5B98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Work with the EHS Team to act as a area subject mater experts.</a:t>
            </a:r>
          </a:p>
        </p:txBody>
      </p:sp>
    </p:spTree>
    <p:extLst>
      <p:ext uri="{BB962C8B-B14F-4D97-AF65-F5344CB8AC3E}">
        <p14:creationId xmlns:p14="http://schemas.microsoft.com/office/powerpoint/2010/main" val="15817836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97A1F-23B7-443B-A40A-EB89AADAC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717" y="895161"/>
            <a:ext cx="6953066" cy="507776"/>
          </a:xfrm>
        </p:spPr>
        <p:txBody>
          <a:bodyPr>
            <a:normAutofit/>
          </a:bodyPr>
          <a:lstStyle/>
          <a:p>
            <a:r>
              <a:rPr lang="en-US" dirty="0"/>
              <a:t>Leadership engagement</a:t>
            </a:r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3BEED4-5384-4702-831D-4518F2801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AF9EDF-4D48-4F61-83AB-7BB295B8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15</a:t>
            </a:fld>
            <a:endParaRPr lang="en-US"/>
          </a:p>
        </p:txBody>
      </p:sp>
      <p:sp>
        <p:nvSpPr>
          <p:cNvPr id="8" name="Can 11">
            <a:extLst>
              <a:ext uri="{FF2B5EF4-FFF2-40B4-BE49-F238E27FC236}">
                <a16:creationId xmlns:a16="http://schemas.microsoft.com/office/drawing/2014/main" id="{B95B431C-0349-40D1-B6CA-43D2B6539567}"/>
              </a:ext>
            </a:extLst>
          </p:cNvPr>
          <p:cNvSpPr/>
          <p:nvPr/>
        </p:nvSpPr>
        <p:spPr>
          <a:xfrm rot="16200000">
            <a:off x="7590976" y="3048408"/>
            <a:ext cx="344064" cy="1746678"/>
          </a:xfrm>
          <a:prstGeom prst="can">
            <a:avLst>
              <a:gd name="adj" fmla="val 44672"/>
            </a:avLst>
          </a:prstGeom>
          <a:gradFill>
            <a:gsLst>
              <a:gs pos="0">
                <a:schemeClr val="bg1">
                  <a:lumMod val="50000"/>
                </a:schemeClr>
              </a:gs>
              <a:gs pos="48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u="sng"/>
          </a:p>
        </p:txBody>
      </p:sp>
      <p:sp>
        <p:nvSpPr>
          <p:cNvPr id="9" name="Can 12">
            <a:extLst>
              <a:ext uri="{FF2B5EF4-FFF2-40B4-BE49-F238E27FC236}">
                <a16:creationId xmlns:a16="http://schemas.microsoft.com/office/drawing/2014/main" id="{9C6D5DE1-0030-48C8-AD83-BC9960501E2B}"/>
              </a:ext>
            </a:extLst>
          </p:cNvPr>
          <p:cNvSpPr/>
          <p:nvPr/>
        </p:nvSpPr>
        <p:spPr>
          <a:xfrm rot="16200000">
            <a:off x="6097987" y="3053269"/>
            <a:ext cx="344064" cy="1736952"/>
          </a:xfrm>
          <a:prstGeom prst="can">
            <a:avLst>
              <a:gd name="adj" fmla="val 44672"/>
            </a:avLst>
          </a:prstGeom>
          <a:gradFill>
            <a:gsLst>
              <a:gs pos="0">
                <a:schemeClr val="bg1">
                  <a:lumMod val="50000"/>
                </a:schemeClr>
              </a:gs>
              <a:gs pos="48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u="sng"/>
          </a:p>
        </p:txBody>
      </p:sp>
      <p:sp>
        <p:nvSpPr>
          <p:cNvPr id="10" name="Can 13">
            <a:extLst>
              <a:ext uri="{FF2B5EF4-FFF2-40B4-BE49-F238E27FC236}">
                <a16:creationId xmlns:a16="http://schemas.microsoft.com/office/drawing/2014/main" id="{7F628361-4BAD-41B4-BB73-C75B62E7FBC1}"/>
              </a:ext>
            </a:extLst>
          </p:cNvPr>
          <p:cNvSpPr/>
          <p:nvPr/>
        </p:nvSpPr>
        <p:spPr>
          <a:xfrm rot="16200000">
            <a:off x="4640003" y="3041606"/>
            <a:ext cx="344064" cy="1760279"/>
          </a:xfrm>
          <a:prstGeom prst="can">
            <a:avLst>
              <a:gd name="adj" fmla="val 44672"/>
            </a:avLst>
          </a:prstGeom>
          <a:gradFill>
            <a:gsLst>
              <a:gs pos="0">
                <a:schemeClr val="bg1">
                  <a:lumMod val="50000"/>
                </a:schemeClr>
              </a:gs>
              <a:gs pos="48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u="sng"/>
          </a:p>
        </p:txBody>
      </p:sp>
      <p:sp>
        <p:nvSpPr>
          <p:cNvPr id="11" name="Can 14">
            <a:extLst>
              <a:ext uri="{FF2B5EF4-FFF2-40B4-BE49-F238E27FC236}">
                <a16:creationId xmlns:a16="http://schemas.microsoft.com/office/drawing/2014/main" id="{1CE9FD0E-5E0D-46CB-9FFC-CB11884329C2}"/>
              </a:ext>
            </a:extLst>
          </p:cNvPr>
          <p:cNvSpPr/>
          <p:nvPr/>
        </p:nvSpPr>
        <p:spPr>
          <a:xfrm rot="16200000">
            <a:off x="3170345" y="3064932"/>
            <a:ext cx="344064" cy="1713630"/>
          </a:xfrm>
          <a:prstGeom prst="can">
            <a:avLst>
              <a:gd name="adj" fmla="val 44672"/>
            </a:avLst>
          </a:prstGeom>
          <a:gradFill>
            <a:gsLst>
              <a:gs pos="0">
                <a:schemeClr val="bg1">
                  <a:lumMod val="50000"/>
                </a:schemeClr>
              </a:gs>
              <a:gs pos="48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u="sng"/>
          </a:p>
        </p:txBody>
      </p:sp>
      <p:sp>
        <p:nvSpPr>
          <p:cNvPr id="12" name="Can 15">
            <a:extLst>
              <a:ext uri="{FF2B5EF4-FFF2-40B4-BE49-F238E27FC236}">
                <a16:creationId xmlns:a16="http://schemas.microsoft.com/office/drawing/2014/main" id="{3E7A2F1F-1075-490B-8B25-5C734D9D6B7D}"/>
              </a:ext>
            </a:extLst>
          </p:cNvPr>
          <p:cNvSpPr/>
          <p:nvPr/>
        </p:nvSpPr>
        <p:spPr>
          <a:xfrm rot="16200000">
            <a:off x="1686602" y="3050840"/>
            <a:ext cx="344064" cy="1741818"/>
          </a:xfrm>
          <a:prstGeom prst="can">
            <a:avLst>
              <a:gd name="adj" fmla="val 44672"/>
            </a:avLst>
          </a:prstGeom>
          <a:gradFill>
            <a:gsLst>
              <a:gs pos="0">
                <a:schemeClr val="bg1">
                  <a:lumMod val="50000"/>
                </a:schemeClr>
              </a:gs>
              <a:gs pos="48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u="sng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7F08E74-6699-4A00-ABD8-E9B6FCDD6A49}"/>
              </a:ext>
            </a:extLst>
          </p:cNvPr>
          <p:cNvCxnSpPr/>
          <p:nvPr/>
        </p:nvCxnSpPr>
        <p:spPr>
          <a:xfrm>
            <a:off x="2331020" y="3749712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D0F63D8-8DB4-42C3-A053-F464A8865F3F}"/>
              </a:ext>
            </a:extLst>
          </p:cNvPr>
          <p:cNvCxnSpPr/>
          <p:nvPr/>
        </p:nvCxnSpPr>
        <p:spPr>
          <a:xfrm>
            <a:off x="4135679" y="3749712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129A9C8-2EFE-4392-A630-04C13AC368C4}"/>
              </a:ext>
            </a:extLst>
          </p:cNvPr>
          <p:cNvCxnSpPr/>
          <p:nvPr/>
        </p:nvCxnSpPr>
        <p:spPr>
          <a:xfrm>
            <a:off x="5572718" y="3749712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ight Brace 15">
            <a:extLst>
              <a:ext uri="{FF2B5EF4-FFF2-40B4-BE49-F238E27FC236}">
                <a16:creationId xmlns:a16="http://schemas.microsoft.com/office/drawing/2014/main" id="{10509637-8781-4882-A238-F64295177922}"/>
              </a:ext>
            </a:extLst>
          </p:cNvPr>
          <p:cNvSpPr/>
          <p:nvPr/>
        </p:nvSpPr>
        <p:spPr>
          <a:xfrm rot="16200000">
            <a:off x="3096753" y="2673990"/>
            <a:ext cx="276933" cy="1800920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u="sng"/>
          </a:p>
        </p:txBody>
      </p:sp>
      <p:sp>
        <p:nvSpPr>
          <p:cNvPr id="17" name="Right Brace 16">
            <a:extLst>
              <a:ext uri="{FF2B5EF4-FFF2-40B4-BE49-F238E27FC236}">
                <a16:creationId xmlns:a16="http://schemas.microsoft.com/office/drawing/2014/main" id="{1772253C-6F54-46A3-A3ED-3A4DE4223C92}"/>
              </a:ext>
            </a:extLst>
          </p:cNvPr>
          <p:cNvSpPr/>
          <p:nvPr/>
        </p:nvSpPr>
        <p:spPr>
          <a:xfrm rot="5400000">
            <a:off x="4982012" y="3952609"/>
            <a:ext cx="186090" cy="542021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u="sng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7CAB42-8C80-485F-9610-16FFC5BA7F61}"/>
              </a:ext>
            </a:extLst>
          </p:cNvPr>
          <p:cNvSpPr txBox="1"/>
          <p:nvPr/>
        </p:nvSpPr>
        <p:spPr>
          <a:xfrm>
            <a:off x="4604734" y="4353460"/>
            <a:ext cx="940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July 15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r>
              <a:rPr lang="en-CA" sz="700" b="1" dirty="0">
                <a:latin typeface="Arial Narrow" panose="020B0606020202030204" pitchFamily="34" charset="0"/>
              </a:rPr>
              <a:t> – July 26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r>
              <a:rPr lang="en-CA" sz="700" b="1" dirty="0">
                <a:latin typeface="Arial Narrow" panose="020B0606020202030204" pitchFamily="34" charset="0"/>
              </a:rPr>
              <a:t>  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Presentation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85A7F00-49BC-49DC-A84C-19827930FC56}"/>
              </a:ext>
            </a:extLst>
          </p:cNvPr>
          <p:cNvSpPr txBox="1"/>
          <p:nvPr/>
        </p:nvSpPr>
        <p:spPr>
          <a:xfrm>
            <a:off x="2331020" y="2985249"/>
            <a:ext cx="18046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May 27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r>
              <a:rPr lang="en-CA" sz="700" b="1" dirty="0">
                <a:latin typeface="Arial Narrow" panose="020B0606020202030204" pitchFamily="34" charset="0"/>
              </a:rPr>
              <a:t> – July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Energy Safety Canada Meeting</a:t>
            </a:r>
          </a:p>
        </p:txBody>
      </p:sp>
      <p:sp>
        <p:nvSpPr>
          <p:cNvPr id="20" name="Right Brace 19">
            <a:extLst>
              <a:ext uri="{FF2B5EF4-FFF2-40B4-BE49-F238E27FC236}">
                <a16:creationId xmlns:a16="http://schemas.microsoft.com/office/drawing/2014/main" id="{DDC9B979-A516-49DB-A2AF-B020AD780DC1}"/>
              </a:ext>
            </a:extLst>
          </p:cNvPr>
          <p:cNvSpPr/>
          <p:nvPr/>
        </p:nvSpPr>
        <p:spPr>
          <a:xfrm rot="16200000">
            <a:off x="4715732" y="2855932"/>
            <a:ext cx="276933" cy="1437038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u="sng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4333AA1-A60F-4C51-A691-6F652C62C5CA}"/>
              </a:ext>
            </a:extLst>
          </p:cNvPr>
          <p:cNvSpPr txBox="1"/>
          <p:nvPr/>
        </p:nvSpPr>
        <p:spPr>
          <a:xfrm>
            <a:off x="4135678" y="2985250"/>
            <a:ext cx="143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July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July 31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Presentation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08C9BD7-2B4C-48A3-8462-82195291439A}"/>
              </a:ext>
            </a:extLst>
          </p:cNvPr>
          <p:cNvCxnSpPr/>
          <p:nvPr/>
        </p:nvCxnSpPr>
        <p:spPr>
          <a:xfrm>
            <a:off x="5353887" y="3749712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0ACE5D4-8FD5-4B8C-B8B4-63305D39A546}"/>
              </a:ext>
            </a:extLst>
          </p:cNvPr>
          <p:cNvCxnSpPr/>
          <p:nvPr/>
        </p:nvCxnSpPr>
        <p:spPr>
          <a:xfrm>
            <a:off x="4804046" y="3749712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ight Brace 23">
            <a:extLst>
              <a:ext uri="{FF2B5EF4-FFF2-40B4-BE49-F238E27FC236}">
                <a16:creationId xmlns:a16="http://schemas.microsoft.com/office/drawing/2014/main" id="{0BF84529-8C75-432B-A101-912DD356AA2B}"/>
              </a:ext>
            </a:extLst>
          </p:cNvPr>
          <p:cNvSpPr/>
          <p:nvPr/>
        </p:nvSpPr>
        <p:spPr>
          <a:xfrm rot="5400000">
            <a:off x="6180288" y="3523004"/>
            <a:ext cx="222886" cy="1438029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u="sng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FA04141-B332-4CBB-8AC8-34F991CB794C}"/>
              </a:ext>
            </a:extLst>
          </p:cNvPr>
          <p:cNvSpPr txBox="1"/>
          <p:nvPr/>
        </p:nvSpPr>
        <p:spPr>
          <a:xfrm>
            <a:off x="5821408" y="4353461"/>
            <a:ext cx="94064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July 31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Aug 31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  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BU Leadership Team Presentations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7FECDA-B673-431E-8832-E983A1C2D5D3}"/>
              </a:ext>
            </a:extLst>
          </p:cNvPr>
          <p:cNvCxnSpPr/>
          <p:nvPr/>
        </p:nvCxnSpPr>
        <p:spPr>
          <a:xfrm>
            <a:off x="7010746" y="3749712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611A33C-5AF7-48E7-94F7-D96C8E16ECEC}"/>
              </a:ext>
            </a:extLst>
          </p:cNvPr>
          <p:cNvSpPr txBox="1"/>
          <p:nvPr/>
        </p:nvSpPr>
        <p:spPr>
          <a:xfrm>
            <a:off x="1168611" y="3818510"/>
            <a:ext cx="1560931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May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9E2D911-39FD-428F-9C47-29DFFA53A253}"/>
              </a:ext>
            </a:extLst>
          </p:cNvPr>
          <p:cNvSpPr txBox="1"/>
          <p:nvPr/>
        </p:nvSpPr>
        <p:spPr>
          <a:xfrm>
            <a:off x="2729543" y="3818510"/>
            <a:ext cx="1469650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June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82454AC-5984-4A8D-8E84-2362147EAA27}"/>
              </a:ext>
            </a:extLst>
          </p:cNvPr>
          <p:cNvSpPr txBox="1"/>
          <p:nvPr/>
        </p:nvSpPr>
        <p:spPr>
          <a:xfrm>
            <a:off x="4215063" y="3818510"/>
            <a:ext cx="1469650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July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AA59226-0031-45FD-8150-51EA3A73B2D9}"/>
              </a:ext>
            </a:extLst>
          </p:cNvPr>
          <p:cNvSpPr txBox="1"/>
          <p:nvPr/>
        </p:nvSpPr>
        <p:spPr>
          <a:xfrm>
            <a:off x="5684713" y="3818510"/>
            <a:ext cx="1469650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August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6670FBC-1BEC-4F4F-9348-C715D0174910}"/>
              </a:ext>
            </a:extLst>
          </p:cNvPr>
          <p:cNvSpPr txBox="1"/>
          <p:nvPr/>
        </p:nvSpPr>
        <p:spPr>
          <a:xfrm>
            <a:off x="7130201" y="3818510"/>
            <a:ext cx="1496419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September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4549DBD-D8A6-4026-9E3F-290F1001BA1D}"/>
              </a:ext>
            </a:extLst>
          </p:cNvPr>
          <p:cNvGrpSpPr/>
          <p:nvPr/>
        </p:nvGrpSpPr>
        <p:grpSpPr>
          <a:xfrm>
            <a:off x="6338622" y="3379994"/>
            <a:ext cx="109416" cy="369718"/>
            <a:chOff x="6064738" y="4259454"/>
            <a:chExt cx="109416" cy="369718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D6CF9B0C-8396-4E9B-BCC1-0489C125198C}"/>
                </a:ext>
              </a:extLst>
            </p:cNvPr>
            <p:cNvCxnSpPr/>
            <p:nvPr/>
          </p:nvCxnSpPr>
          <p:spPr>
            <a:xfrm>
              <a:off x="6119446" y="4315443"/>
              <a:ext cx="0" cy="3137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9E8E0B14-CB9F-4778-B425-AA3993B3BA19}"/>
                </a:ext>
              </a:extLst>
            </p:cNvPr>
            <p:cNvSpPr/>
            <p:nvPr/>
          </p:nvSpPr>
          <p:spPr>
            <a:xfrm>
              <a:off x="6064738" y="4259454"/>
              <a:ext cx="109416" cy="1094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C1D45208-9077-491E-877E-1657798EC83F}"/>
              </a:ext>
            </a:extLst>
          </p:cNvPr>
          <p:cNvSpPr txBox="1"/>
          <p:nvPr/>
        </p:nvSpPr>
        <p:spPr>
          <a:xfrm>
            <a:off x="5844854" y="2782612"/>
            <a:ext cx="10872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Aug 15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r>
              <a:rPr lang="en-CA" sz="700" b="1" dirty="0">
                <a:latin typeface="Arial Narrow" panose="020B0606020202030204" pitchFamily="34" charset="0"/>
              </a:rPr>
              <a:t> 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Program Final Review and Sign Off (Gate 3)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441E30D-8E4B-4656-9B40-B7EFD74571BF}"/>
              </a:ext>
            </a:extLst>
          </p:cNvPr>
          <p:cNvCxnSpPr>
            <a:stCxn id="37" idx="4"/>
          </p:cNvCxnSpPr>
          <p:nvPr/>
        </p:nvCxnSpPr>
        <p:spPr>
          <a:xfrm>
            <a:off x="7082681" y="2950562"/>
            <a:ext cx="0" cy="7991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>
            <a:extLst>
              <a:ext uri="{FF2B5EF4-FFF2-40B4-BE49-F238E27FC236}">
                <a16:creationId xmlns:a16="http://schemas.microsoft.com/office/drawing/2014/main" id="{124EB5D3-E78D-4524-96F7-CB9ED9D1603F}"/>
              </a:ext>
            </a:extLst>
          </p:cNvPr>
          <p:cNvSpPr/>
          <p:nvPr/>
        </p:nvSpPr>
        <p:spPr>
          <a:xfrm>
            <a:off x="7027973" y="2841146"/>
            <a:ext cx="109416" cy="109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840DA4B-6C08-4FA8-A6D6-31C6CDE8213E}"/>
              </a:ext>
            </a:extLst>
          </p:cNvPr>
          <p:cNvSpPr txBox="1"/>
          <p:nvPr/>
        </p:nvSpPr>
        <p:spPr>
          <a:xfrm>
            <a:off x="6498122" y="2349938"/>
            <a:ext cx="116911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Sept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Program Delivered and Available for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17355021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97A1F-23B7-443B-A40A-EB89AADAC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717" y="895161"/>
            <a:ext cx="6953066" cy="507776"/>
          </a:xfrm>
        </p:spPr>
        <p:txBody>
          <a:bodyPr>
            <a:normAutofit/>
          </a:bodyPr>
          <a:lstStyle/>
          <a:p>
            <a:r>
              <a:rPr lang="en-US" dirty="0"/>
              <a:t>Planning, design, release</a:t>
            </a:r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3BEED4-5384-4702-831D-4518F2801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AF9EDF-4D48-4F61-83AB-7BB295B8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16</a:t>
            </a:fld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992D791-5A6C-4335-9854-45DD40B78393}"/>
              </a:ext>
            </a:extLst>
          </p:cNvPr>
          <p:cNvGrpSpPr/>
          <p:nvPr/>
        </p:nvGrpSpPr>
        <p:grpSpPr>
          <a:xfrm>
            <a:off x="952465" y="2240035"/>
            <a:ext cx="7781082" cy="3060845"/>
            <a:chOff x="630020" y="2240035"/>
            <a:chExt cx="7781082" cy="3060845"/>
          </a:xfrm>
        </p:grpSpPr>
        <p:sp>
          <p:nvSpPr>
            <p:cNvPr id="40" name="Right Brace 39">
              <a:extLst>
                <a:ext uri="{FF2B5EF4-FFF2-40B4-BE49-F238E27FC236}">
                  <a16:creationId xmlns:a16="http://schemas.microsoft.com/office/drawing/2014/main" id="{8BF9524C-590B-4FF5-A545-E8C40E9D7103}"/>
                </a:ext>
              </a:extLst>
            </p:cNvPr>
            <p:cNvSpPr/>
            <p:nvPr/>
          </p:nvSpPr>
          <p:spPr>
            <a:xfrm rot="16200000">
              <a:off x="1385060" y="2768753"/>
              <a:ext cx="276933" cy="1300167"/>
            </a:xfrm>
            <a:prstGeom prst="rightBrace">
              <a:avLst>
                <a:gd name="adj1" fmla="val 13487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41" name="Right Brace 40">
              <a:extLst>
                <a:ext uri="{FF2B5EF4-FFF2-40B4-BE49-F238E27FC236}">
                  <a16:creationId xmlns:a16="http://schemas.microsoft.com/office/drawing/2014/main" id="{47A82837-2A6B-4387-9229-3C662933C0C6}"/>
                </a:ext>
              </a:extLst>
            </p:cNvPr>
            <p:cNvSpPr/>
            <p:nvPr/>
          </p:nvSpPr>
          <p:spPr>
            <a:xfrm rot="5400000">
              <a:off x="2498867" y="3643351"/>
              <a:ext cx="186090" cy="849311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0A20AC6-0175-4C34-9165-981C10634CB5}"/>
                </a:ext>
              </a:extLst>
            </p:cNvPr>
            <p:cNvSpPr txBox="1"/>
            <p:nvPr/>
          </p:nvSpPr>
          <p:spPr>
            <a:xfrm>
              <a:off x="2121589" y="4197846"/>
              <a:ext cx="94064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July 15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– July 26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 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Project Execution Plan Development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0245216-A50C-49A0-8852-CF698A6E0BD2}"/>
                </a:ext>
              </a:extLst>
            </p:cNvPr>
            <p:cNvSpPr txBox="1"/>
            <p:nvPr/>
          </p:nvSpPr>
          <p:spPr>
            <a:xfrm>
              <a:off x="1106805" y="2933681"/>
              <a:ext cx="83344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May 3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rd</a:t>
              </a:r>
              <a:r>
                <a:rPr lang="en-CA" sz="700" b="1" dirty="0">
                  <a:latin typeface="Arial Narrow" panose="020B0606020202030204" pitchFamily="34" charset="0"/>
                </a:rPr>
                <a:t> – June 7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Development</a:t>
              </a:r>
            </a:p>
          </p:txBody>
        </p:sp>
        <p:sp>
          <p:nvSpPr>
            <p:cNvPr id="44" name="Right Brace 43">
              <a:extLst>
                <a:ext uri="{FF2B5EF4-FFF2-40B4-BE49-F238E27FC236}">
                  <a16:creationId xmlns:a16="http://schemas.microsoft.com/office/drawing/2014/main" id="{66829119-E1E5-46E5-B35E-C84FA5643877}"/>
                </a:ext>
              </a:extLst>
            </p:cNvPr>
            <p:cNvSpPr/>
            <p:nvPr/>
          </p:nvSpPr>
          <p:spPr>
            <a:xfrm rot="16200000">
              <a:off x="5466814" y="2868417"/>
              <a:ext cx="276933" cy="1100838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994A58F-1135-42D3-BC31-47E5549EF36A}"/>
                </a:ext>
              </a:extLst>
            </p:cNvPr>
            <p:cNvSpPr txBox="1"/>
            <p:nvPr/>
          </p:nvSpPr>
          <p:spPr>
            <a:xfrm>
              <a:off x="4886760" y="2954193"/>
              <a:ext cx="14370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Sept 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r>
                <a:rPr lang="en-CA" sz="700" b="1" dirty="0">
                  <a:latin typeface="Arial Narrow" panose="020B0606020202030204" pitchFamily="34" charset="0"/>
                </a:rPr>
                <a:t> – Sept 30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Monitor and Support Roll Out</a:t>
              </a:r>
            </a:p>
          </p:txBody>
        </p:sp>
        <p:sp>
          <p:nvSpPr>
            <p:cNvPr id="46" name="Right Brace 45">
              <a:extLst>
                <a:ext uri="{FF2B5EF4-FFF2-40B4-BE49-F238E27FC236}">
                  <a16:creationId xmlns:a16="http://schemas.microsoft.com/office/drawing/2014/main" id="{28AD2819-BF47-4D0D-91CE-7C8D3F373302}"/>
                </a:ext>
              </a:extLst>
            </p:cNvPr>
            <p:cNvSpPr/>
            <p:nvPr/>
          </p:nvSpPr>
          <p:spPr>
            <a:xfrm rot="5400000">
              <a:off x="3679030" y="3312497"/>
              <a:ext cx="222886" cy="1547812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20F7800-631E-40AF-8DC7-6A4B630AAA3E}"/>
                </a:ext>
              </a:extLst>
            </p:cNvPr>
            <p:cNvSpPr txBox="1"/>
            <p:nvPr/>
          </p:nvSpPr>
          <p:spPr>
            <a:xfrm>
              <a:off x="3320150" y="4197846"/>
              <a:ext cx="940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July 3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rd</a:t>
              </a:r>
              <a:r>
                <a:rPr lang="en-CA" sz="700" b="1" dirty="0">
                  <a:latin typeface="Arial Narrow" panose="020B0606020202030204" pitchFamily="34" charset="0"/>
                </a:rPr>
                <a:t> – Aug 15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   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Development Work</a:t>
              </a:r>
            </a:p>
          </p:txBody>
        </p:sp>
        <p:sp>
          <p:nvSpPr>
            <p:cNvPr id="48" name="Can 38">
              <a:extLst>
                <a:ext uri="{FF2B5EF4-FFF2-40B4-BE49-F238E27FC236}">
                  <a16:creationId xmlns:a16="http://schemas.microsoft.com/office/drawing/2014/main" id="{5E9E747A-B8A6-4E15-AEE8-B45021D89D4E}"/>
                </a:ext>
              </a:extLst>
            </p:cNvPr>
            <p:cNvSpPr/>
            <p:nvPr/>
          </p:nvSpPr>
          <p:spPr>
            <a:xfrm rot="16200000">
              <a:off x="7601900" y="3128965"/>
              <a:ext cx="344064" cy="1274341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49" name="Can 39">
              <a:extLst>
                <a:ext uri="{FF2B5EF4-FFF2-40B4-BE49-F238E27FC236}">
                  <a16:creationId xmlns:a16="http://schemas.microsoft.com/office/drawing/2014/main" id="{25F3D7E8-9E55-4BDD-AC59-FF4425A9B3D9}"/>
                </a:ext>
              </a:extLst>
            </p:cNvPr>
            <p:cNvSpPr/>
            <p:nvPr/>
          </p:nvSpPr>
          <p:spPr>
            <a:xfrm rot="16200000">
              <a:off x="6512645" y="3132511"/>
              <a:ext cx="344064" cy="1267245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50" name="Can 7">
              <a:extLst>
                <a:ext uri="{FF2B5EF4-FFF2-40B4-BE49-F238E27FC236}">
                  <a16:creationId xmlns:a16="http://schemas.microsoft.com/office/drawing/2014/main" id="{9030CB70-58D6-47A4-9204-E604B07CC501}"/>
                </a:ext>
              </a:extLst>
            </p:cNvPr>
            <p:cNvSpPr/>
            <p:nvPr/>
          </p:nvSpPr>
          <p:spPr>
            <a:xfrm rot="16200000">
              <a:off x="5401098" y="3128965"/>
              <a:ext cx="344064" cy="1274341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51" name="Can 8">
              <a:extLst>
                <a:ext uri="{FF2B5EF4-FFF2-40B4-BE49-F238E27FC236}">
                  <a16:creationId xmlns:a16="http://schemas.microsoft.com/office/drawing/2014/main" id="{62DA1887-4313-44FD-96D4-F69AFF856608}"/>
                </a:ext>
              </a:extLst>
            </p:cNvPr>
            <p:cNvSpPr/>
            <p:nvPr/>
          </p:nvSpPr>
          <p:spPr>
            <a:xfrm rot="16200000">
              <a:off x="4311843" y="3132511"/>
              <a:ext cx="344064" cy="1267245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52" name="Can 9">
              <a:extLst>
                <a:ext uri="{FF2B5EF4-FFF2-40B4-BE49-F238E27FC236}">
                  <a16:creationId xmlns:a16="http://schemas.microsoft.com/office/drawing/2014/main" id="{F687D34D-1F21-4134-8B45-F8E7361BBE1E}"/>
                </a:ext>
              </a:extLst>
            </p:cNvPr>
            <p:cNvSpPr/>
            <p:nvPr/>
          </p:nvSpPr>
          <p:spPr>
            <a:xfrm rot="16200000">
              <a:off x="3248128" y="3124002"/>
              <a:ext cx="344064" cy="1284264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53" name="Can 10">
              <a:extLst>
                <a:ext uri="{FF2B5EF4-FFF2-40B4-BE49-F238E27FC236}">
                  <a16:creationId xmlns:a16="http://schemas.microsoft.com/office/drawing/2014/main" id="{02833915-CD3E-427D-AE6C-49A3A7EA7D23}"/>
                </a:ext>
              </a:extLst>
            </p:cNvPr>
            <p:cNvSpPr/>
            <p:nvPr/>
          </p:nvSpPr>
          <p:spPr>
            <a:xfrm rot="16200000">
              <a:off x="2175895" y="3141020"/>
              <a:ext cx="344064" cy="1250230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54" name="Can 11">
              <a:extLst>
                <a:ext uri="{FF2B5EF4-FFF2-40B4-BE49-F238E27FC236}">
                  <a16:creationId xmlns:a16="http://schemas.microsoft.com/office/drawing/2014/main" id="{DE06023E-8F0C-4DFA-B43A-1B8938F50E68}"/>
                </a:ext>
              </a:extLst>
            </p:cNvPr>
            <p:cNvSpPr/>
            <p:nvPr/>
          </p:nvSpPr>
          <p:spPr>
            <a:xfrm rot="16200000">
              <a:off x="1093386" y="3130740"/>
              <a:ext cx="344064" cy="1270795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755C75A4-46AF-4918-A055-DAA1AE1E8B8B}"/>
                </a:ext>
              </a:extLst>
            </p:cNvPr>
            <p:cNvCxnSpPr/>
            <p:nvPr/>
          </p:nvCxnSpPr>
          <p:spPr>
            <a:xfrm>
              <a:off x="873442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1F9DF222-F8D1-4016-A3D7-1F7711DE9B38}"/>
                </a:ext>
              </a:extLst>
            </p:cNvPr>
            <p:cNvCxnSpPr/>
            <p:nvPr/>
          </p:nvCxnSpPr>
          <p:spPr>
            <a:xfrm>
              <a:off x="7217096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292AF266-3018-4D5E-B52C-81E06F9F92A2}"/>
                </a:ext>
              </a:extLst>
            </p:cNvPr>
            <p:cNvCxnSpPr/>
            <p:nvPr/>
          </p:nvCxnSpPr>
          <p:spPr>
            <a:xfrm>
              <a:off x="2167257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ight Brace 57">
              <a:extLst>
                <a:ext uri="{FF2B5EF4-FFF2-40B4-BE49-F238E27FC236}">
                  <a16:creationId xmlns:a16="http://schemas.microsoft.com/office/drawing/2014/main" id="{13FA92E3-5B38-4ADD-8175-C22B213F8759}"/>
                </a:ext>
              </a:extLst>
            </p:cNvPr>
            <p:cNvSpPr/>
            <p:nvPr/>
          </p:nvSpPr>
          <p:spPr>
            <a:xfrm rot="16200000">
              <a:off x="2509802" y="3237861"/>
              <a:ext cx="276933" cy="361952"/>
            </a:xfrm>
            <a:prstGeom prst="rightBrace">
              <a:avLst>
                <a:gd name="adj1" fmla="val 25526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7E78244A-7701-4EE2-864D-68EED5C4B128}"/>
                </a:ext>
              </a:extLst>
            </p:cNvPr>
            <p:cNvCxnSpPr/>
            <p:nvPr/>
          </p:nvCxnSpPr>
          <p:spPr>
            <a:xfrm>
              <a:off x="2467292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C3F1BDF9-D594-4284-9780-8EFC7F572ADA}"/>
                </a:ext>
              </a:extLst>
            </p:cNvPr>
            <p:cNvCxnSpPr/>
            <p:nvPr/>
          </p:nvCxnSpPr>
          <p:spPr>
            <a:xfrm>
              <a:off x="2829245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DCF0F3F-8B7B-4DDD-8862-FFD63C02C30F}"/>
                </a:ext>
              </a:extLst>
            </p:cNvPr>
            <p:cNvSpPr txBox="1"/>
            <p:nvPr/>
          </p:nvSpPr>
          <p:spPr>
            <a:xfrm>
              <a:off x="2170431" y="2587928"/>
              <a:ext cx="9556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June 17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– June 28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Secure Resources </a:t>
              </a: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430B5EB6-0D14-48CB-BF6F-39F6C19B5E32}"/>
                </a:ext>
              </a:extLst>
            </p:cNvPr>
            <p:cNvCxnSpPr>
              <a:stCxn id="61" idx="2"/>
              <a:endCxn id="58" idx="1"/>
            </p:cNvCxnSpPr>
            <p:nvPr/>
          </p:nvCxnSpPr>
          <p:spPr>
            <a:xfrm>
              <a:off x="2648268" y="2895705"/>
              <a:ext cx="1901" cy="38466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DB54425D-4470-4F1B-BD16-6F4DC30BC339}"/>
                </a:ext>
              </a:extLst>
            </p:cNvPr>
            <p:cNvCxnSpPr/>
            <p:nvPr/>
          </p:nvCxnSpPr>
          <p:spPr>
            <a:xfrm>
              <a:off x="6155698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E3FCA40-BAC3-4284-AE9D-5EFED62C775D}"/>
                </a:ext>
              </a:extLst>
            </p:cNvPr>
            <p:cNvCxnSpPr>
              <a:stCxn id="65" idx="4"/>
            </p:cNvCxnSpPr>
            <p:nvPr/>
          </p:nvCxnSpPr>
          <p:spPr>
            <a:xfrm>
              <a:off x="5054861" y="2779028"/>
              <a:ext cx="0" cy="79915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79CA9574-71AC-4ACC-B919-33DF90FA36FE}"/>
                </a:ext>
              </a:extLst>
            </p:cNvPr>
            <p:cNvSpPr/>
            <p:nvPr/>
          </p:nvSpPr>
          <p:spPr>
            <a:xfrm>
              <a:off x="5000153" y="2669612"/>
              <a:ext cx="109416" cy="1094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97532D2B-270E-4B4E-B3B3-9F5AC71FBEBD}"/>
                </a:ext>
              </a:extLst>
            </p:cNvPr>
            <p:cNvSpPr txBox="1"/>
            <p:nvPr/>
          </p:nvSpPr>
          <p:spPr>
            <a:xfrm>
              <a:off x="4468173" y="2240035"/>
              <a:ext cx="114184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Sept 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endParaRPr lang="en-CA" sz="700" b="1" dirty="0">
                <a:latin typeface="Arial Narrow" panose="020B0606020202030204" pitchFamily="34" charset="0"/>
              </a:endParaRP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Program Delivered and Available for Implementation</a:t>
              </a:r>
            </a:p>
          </p:txBody>
        </p: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312C9883-7DD9-4746-8494-D97F0204EA7C}"/>
                </a:ext>
              </a:extLst>
            </p:cNvPr>
            <p:cNvCxnSpPr>
              <a:stCxn id="68" idx="4"/>
            </p:cNvCxnSpPr>
            <p:nvPr/>
          </p:nvCxnSpPr>
          <p:spPr>
            <a:xfrm>
              <a:off x="4562217" y="3296166"/>
              <a:ext cx="0" cy="29084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331AEC63-C3C2-46FF-84F1-A622A3704AB2}"/>
                </a:ext>
              </a:extLst>
            </p:cNvPr>
            <p:cNvSpPr/>
            <p:nvPr/>
          </p:nvSpPr>
          <p:spPr>
            <a:xfrm>
              <a:off x="4507509" y="3186750"/>
              <a:ext cx="109416" cy="1094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EA80BDFA-2342-49F0-9745-654C934D90C5}"/>
                </a:ext>
              </a:extLst>
            </p:cNvPr>
            <p:cNvCxnSpPr/>
            <p:nvPr/>
          </p:nvCxnSpPr>
          <p:spPr>
            <a:xfrm>
              <a:off x="5054861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2247AF2-5C4E-43CC-8D8C-7BF3988054C1}"/>
                </a:ext>
              </a:extLst>
            </p:cNvPr>
            <p:cNvSpPr txBox="1"/>
            <p:nvPr/>
          </p:nvSpPr>
          <p:spPr>
            <a:xfrm>
              <a:off x="4022347" y="2669609"/>
              <a:ext cx="10635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Aug 15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Program Final Review  and Sign Off by BU Leaders (Gate 3)</a:t>
              </a:r>
            </a:p>
          </p:txBody>
        </p: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B269A6AB-5FF4-43E1-989D-3E4FDFA25254}"/>
                </a:ext>
              </a:extLst>
            </p:cNvPr>
            <p:cNvCxnSpPr/>
            <p:nvPr/>
          </p:nvCxnSpPr>
          <p:spPr>
            <a:xfrm>
              <a:off x="3016568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276456E-FE45-446D-ADA1-1E3242A043DD}"/>
                </a:ext>
              </a:extLst>
            </p:cNvPr>
            <p:cNvCxnSpPr/>
            <p:nvPr/>
          </p:nvCxnSpPr>
          <p:spPr>
            <a:xfrm>
              <a:off x="4562217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ight Brace 72">
              <a:extLst>
                <a:ext uri="{FF2B5EF4-FFF2-40B4-BE49-F238E27FC236}">
                  <a16:creationId xmlns:a16="http://schemas.microsoft.com/office/drawing/2014/main" id="{A842BA16-A255-43D1-B5AF-3136C1DBC019}"/>
                </a:ext>
              </a:extLst>
            </p:cNvPr>
            <p:cNvSpPr/>
            <p:nvPr/>
          </p:nvSpPr>
          <p:spPr>
            <a:xfrm rot="5400000">
              <a:off x="3096965" y="4591471"/>
              <a:ext cx="201153" cy="361952"/>
            </a:xfrm>
            <a:prstGeom prst="rightBrace">
              <a:avLst>
                <a:gd name="adj1" fmla="val 39731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9B0879A3-7CB0-430A-BEDC-6117C2D261DD}"/>
                </a:ext>
              </a:extLst>
            </p:cNvPr>
            <p:cNvCxnSpPr/>
            <p:nvPr/>
          </p:nvCxnSpPr>
          <p:spPr>
            <a:xfrm>
              <a:off x="3016565" y="3974960"/>
              <a:ext cx="0" cy="7098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7D57376E-BC21-46BF-9BFE-FA611855ACB2}"/>
                </a:ext>
              </a:extLst>
            </p:cNvPr>
            <p:cNvCxnSpPr/>
            <p:nvPr/>
          </p:nvCxnSpPr>
          <p:spPr>
            <a:xfrm>
              <a:off x="3378518" y="3974960"/>
              <a:ext cx="0" cy="7098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82D69621-03C0-441F-8A9A-136993398FB9}"/>
                </a:ext>
              </a:extLst>
            </p:cNvPr>
            <p:cNvCxnSpPr/>
            <p:nvPr/>
          </p:nvCxnSpPr>
          <p:spPr>
            <a:xfrm>
              <a:off x="3378518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89CDE31E-AB62-4163-95E9-65FE4DEE7651}"/>
                </a:ext>
              </a:extLst>
            </p:cNvPr>
            <p:cNvSpPr txBox="1"/>
            <p:nvPr/>
          </p:nvSpPr>
          <p:spPr>
            <a:xfrm>
              <a:off x="2727218" y="4885382"/>
              <a:ext cx="94064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July 3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rd</a:t>
              </a:r>
              <a:r>
                <a:rPr lang="en-CA" sz="700" b="1" dirty="0">
                  <a:latin typeface="Arial Narrow" panose="020B0606020202030204" pitchFamily="34" charset="0"/>
                </a:rPr>
                <a:t> – July 12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   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Informal Lessons Learned</a:t>
              </a:r>
            </a:p>
          </p:txBody>
        </p:sp>
        <p:sp>
          <p:nvSpPr>
            <p:cNvPr id="78" name="Right Brace 77">
              <a:extLst>
                <a:ext uri="{FF2B5EF4-FFF2-40B4-BE49-F238E27FC236}">
                  <a16:creationId xmlns:a16="http://schemas.microsoft.com/office/drawing/2014/main" id="{A6D54153-08CE-454B-8DD3-AC25C28434F7}"/>
                </a:ext>
              </a:extLst>
            </p:cNvPr>
            <p:cNvSpPr/>
            <p:nvPr/>
          </p:nvSpPr>
          <p:spPr>
            <a:xfrm rot="5400000">
              <a:off x="4701186" y="4535114"/>
              <a:ext cx="201153" cy="474667"/>
            </a:xfrm>
            <a:prstGeom prst="rightBrace">
              <a:avLst>
                <a:gd name="adj1" fmla="val 39731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1EDA668A-CE80-43CE-B571-9E054419BBF5}"/>
                </a:ext>
              </a:extLst>
            </p:cNvPr>
            <p:cNvCxnSpPr/>
            <p:nvPr/>
          </p:nvCxnSpPr>
          <p:spPr>
            <a:xfrm>
              <a:off x="4564429" y="3974960"/>
              <a:ext cx="0" cy="7098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263FE78-FC09-439F-A1FA-BACD4BDB70F6}"/>
                </a:ext>
              </a:extLst>
            </p:cNvPr>
            <p:cNvCxnSpPr/>
            <p:nvPr/>
          </p:nvCxnSpPr>
          <p:spPr>
            <a:xfrm>
              <a:off x="5039097" y="3974960"/>
              <a:ext cx="0" cy="7098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B89AF5AB-0340-480E-9F4C-12918D1E7EBD}"/>
                </a:ext>
              </a:extLst>
            </p:cNvPr>
            <p:cNvSpPr txBox="1"/>
            <p:nvPr/>
          </p:nvSpPr>
          <p:spPr>
            <a:xfrm>
              <a:off x="4179274" y="4885382"/>
              <a:ext cx="1132261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Aug 15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– Sept 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r>
                <a:rPr lang="en-CA" sz="700" b="1" dirty="0">
                  <a:latin typeface="Arial Narrow" panose="020B0606020202030204" pitchFamily="34" charset="0"/>
                </a:rPr>
                <a:t>    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Minor tweaks and/or final tactical deliverables</a:t>
              </a:r>
            </a:p>
          </p:txBody>
        </p:sp>
        <p:sp>
          <p:nvSpPr>
            <p:cNvPr id="82" name="Right Brace 81">
              <a:extLst>
                <a:ext uri="{FF2B5EF4-FFF2-40B4-BE49-F238E27FC236}">
                  <a16:creationId xmlns:a16="http://schemas.microsoft.com/office/drawing/2014/main" id="{CB2C4193-0E9C-4A02-A671-20F0FF160660}"/>
                </a:ext>
              </a:extLst>
            </p:cNvPr>
            <p:cNvSpPr/>
            <p:nvPr/>
          </p:nvSpPr>
          <p:spPr>
            <a:xfrm rot="5400000">
              <a:off x="5434267" y="3581058"/>
              <a:ext cx="222886" cy="1010689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8EF4F2F-5D89-4491-B5B5-AB802AB80791}"/>
                </a:ext>
              </a:extLst>
            </p:cNvPr>
            <p:cNvSpPr txBox="1"/>
            <p:nvPr/>
          </p:nvSpPr>
          <p:spPr>
            <a:xfrm>
              <a:off x="775930" y="3657905"/>
              <a:ext cx="1132459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May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B9F4C5DE-F388-4EC8-82B6-EE75477EE45F}"/>
                </a:ext>
              </a:extLst>
            </p:cNvPr>
            <p:cNvSpPr txBox="1"/>
            <p:nvPr/>
          </p:nvSpPr>
          <p:spPr>
            <a:xfrm>
              <a:off x="1899673" y="3657905"/>
              <a:ext cx="842400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June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ED792713-44FA-4D13-8F70-FB03A3BE81FD}"/>
                </a:ext>
              </a:extLst>
            </p:cNvPr>
            <p:cNvSpPr txBox="1"/>
            <p:nvPr/>
          </p:nvSpPr>
          <p:spPr>
            <a:xfrm>
              <a:off x="2972719" y="3657905"/>
              <a:ext cx="1086029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July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E5C3051D-10AA-4802-B188-37DCF963F3A7}"/>
                </a:ext>
              </a:extLst>
            </p:cNvPr>
            <p:cNvSpPr txBox="1"/>
            <p:nvPr/>
          </p:nvSpPr>
          <p:spPr>
            <a:xfrm>
              <a:off x="4058427" y="3657905"/>
              <a:ext cx="618664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August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4AB3432C-DD35-45E7-95DC-CB6941760A16}"/>
                </a:ext>
              </a:extLst>
            </p:cNvPr>
            <p:cNvSpPr txBox="1"/>
            <p:nvPr/>
          </p:nvSpPr>
          <p:spPr>
            <a:xfrm>
              <a:off x="5126313" y="3657905"/>
              <a:ext cx="1083987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September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E804A347-B644-4DD2-882B-4AD7D568D1DA}"/>
                </a:ext>
              </a:extLst>
            </p:cNvPr>
            <p:cNvSpPr txBox="1"/>
            <p:nvPr/>
          </p:nvSpPr>
          <p:spPr>
            <a:xfrm>
              <a:off x="6212021" y="3657905"/>
              <a:ext cx="1083987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October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8847298-2810-442A-80C3-1735E37DBB73}"/>
                </a:ext>
              </a:extLst>
            </p:cNvPr>
            <p:cNvSpPr txBox="1"/>
            <p:nvPr/>
          </p:nvSpPr>
          <p:spPr>
            <a:xfrm>
              <a:off x="7317272" y="3657905"/>
              <a:ext cx="1083987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November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4881DC96-680A-4FD0-BE04-0FF5E8078BAC}"/>
                </a:ext>
              </a:extLst>
            </p:cNvPr>
            <p:cNvCxnSpPr/>
            <p:nvPr/>
          </p:nvCxnSpPr>
          <p:spPr>
            <a:xfrm>
              <a:off x="6054872" y="359410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5B4227FF-980D-47C8-92FD-9518A67E662B}"/>
                </a:ext>
              </a:extLst>
            </p:cNvPr>
            <p:cNvSpPr txBox="1"/>
            <p:nvPr/>
          </p:nvSpPr>
          <p:spPr>
            <a:xfrm>
              <a:off x="5085914" y="4206999"/>
              <a:ext cx="90813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Sept 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r>
                <a:rPr lang="en-CA" sz="700" b="1" dirty="0">
                  <a:latin typeface="Arial Narrow" panose="020B0606020202030204" pitchFamily="34" charset="0"/>
                </a:rPr>
                <a:t> – Sept 27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   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Awareness Training for EHS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29793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97A1F-23B7-443B-A40A-EB89AADAC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717" y="895161"/>
            <a:ext cx="6953066" cy="507776"/>
          </a:xfrm>
        </p:spPr>
        <p:txBody>
          <a:bodyPr>
            <a:normAutofit/>
          </a:bodyPr>
          <a:lstStyle/>
          <a:p>
            <a:r>
              <a:rPr lang="en-US" dirty="0"/>
              <a:t>Optimum program schedule</a:t>
            </a:r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3BEED4-5384-4702-831D-4518F2801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AF9EDF-4D48-4F61-83AB-7BB295B8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17</a:t>
            </a:fld>
            <a:endParaRPr lang="en-US"/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311DB8FC-1345-4C70-9A93-D2ED0E5A2F3A}"/>
              </a:ext>
            </a:extLst>
          </p:cNvPr>
          <p:cNvGrpSpPr/>
          <p:nvPr/>
        </p:nvGrpSpPr>
        <p:grpSpPr>
          <a:xfrm>
            <a:off x="1066624" y="2402003"/>
            <a:ext cx="7806444" cy="2462829"/>
            <a:chOff x="396240" y="3612839"/>
            <a:chExt cx="7881341" cy="2486458"/>
          </a:xfrm>
        </p:grpSpPr>
        <p:sp>
          <p:nvSpPr>
            <p:cNvPr id="93" name="Right Brace 92">
              <a:extLst>
                <a:ext uri="{FF2B5EF4-FFF2-40B4-BE49-F238E27FC236}">
                  <a16:creationId xmlns:a16="http://schemas.microsoft.com/office/drawing/2014/main" id="{B63B83E2-3181-4E3A-876D-3CA4B549AB9B}"/>
                </a:ext>
              </a:extLst>
            </p:cNvPr>
            <p:cNvSpPr/>
            <p:nvPr/>
          </p:nvSpPr>
          <p:spPr>
            <a:xfrm rot="5400000">
              <a:off x="1091527" y="4209022"/>
              <a:ext cx="276933" cy="1521460"/>
            </a:xfrm>
            <a:prstGeom prst="rightBrace">
              <a:avLst>
                <a:gd name="adj1" fmla="val 13487"/>
                <a:gd name="adj2" fmla="val 68367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A009B67B-6B2B-4D3A-AF0B-4481289CC6EA}"/>
                </a:ext>
              </a:extLst>
            </p:cNvPr>
            <p:cNvSpPr txBox="1"/>
            <p:nvPr/>
          </p:nvSpPr>
          <p:spPr>
            <a:xfrm>
              <a:off x="396240" y="5142569"/>
              <a:ext cx="1152046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July 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r>
                <a:rPr lang="en-CA" sz="700" b="1" dirty="0">
                  <a:latin typeface="Arial Narrow" panose="020B0606020202030204" pitchFamily="34" charset="0"/>
                </a:rPr>
                <a:t> – Aug 31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r>
                <a:rPr lang="en-CA" sz="700" b="1" dirty="0">
                  <a:latin typeface="Arial Narrow" panose="020B0606020202030204" pitchFamily="34" charset="0"/>
                </a:rPr>
                <a:t> 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Annual Critical Initiative Prep Work</a:t>
              </a:r>
            </a:p>
            <a:p>
              <a:r>
                <a:rPr lang="en-CA" sz="700" dirty="0">
                  <a:latin typeface="Arial Narrow" panose="020B0606020202030204" pitchFamily="34" charset="0"/>
                </a:rPr>
                <a:t> - Leadership Engagement</a:t>
              </a:r>
            </a:p>
            <a:p>
              <a:r>
                <a:rPr lang="en-CA" sz="700" dirty="0">
                  <a:latin typeface="Arial Narrow" panose="020B0606020202030204" pitchFamily="34" charset="0"/>
                </a:rPr>
                <a:t> - BU/BA Level of Effort ID</a:t>
              </a:r>
            </a:p>
            <a:p>
              <a:r>
                <a:rPr lang="en-CA" sz="700" dirty="0">
                  <a:latin typeface="Arial Narrow" panose="020B0606020202030204" pitchFamily="34" charset="0"/>
                </a:rPr>
                <a:t> - BU/BA Resources ID</a:t>
              </a:r>
            </a:p>
            <a:p>
              <a:r>
                <a:rPr lang="en-CA" sz="700" dirty="0">
                  <a:latin typeface="Arial Narrow" panose="020B0606020202030204" pitchFamily="34" charset="0"/>
                </a:rPr>
                <a:t> - Tactical material ordering</a:t>
              </a:r>
            </a:p>
          </p:txBody>
        </p:sp>
        <p:sp>
          <p:nvSpPr>
            <p:cNvPr id="95" name="Right Brace 94">
              <a:extLst>
                <a:ext uri="{FF2B5EF4-FFF2-40B4-BE49-F238E27FC236}">
                  <a16:creationId xmlns:a16="http://schemas.microsoft.com/office/drawing/2014/main" id="{77396FDB-5A42-4E38-A044-B5D500137735}"/>
                </a:ext>
              </a:extLst>
            </p:cNvPr>
            <p:cNvSpPr/>
            <p:nvPr/>
          </p:nvSpPr>
          <p:spPr>
            <a:xfrm rot="16200000">
              <a:off x="2726179" y="3879930"/>
              <a:ext cx="276933" cy="795340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96" name="Can 64">
              <a:extLst>
                <a:ext uri="{FF2B5EF4-FFF2-40B4-BE49-F238E27FC236}">
                  <a16:creationId xmlns:a16="http://schemas.microsoft.com/office/drawing/2014/main" id="{4A170585-9BDC-427C-8E2E-3E0CAC09F813}"/>
                </a:ext>
              </a:extLst>
            </p:cNvPr>
            <p:cNvSpPr/>
            <p:nvPr/>
          </p:nvSpPr>
          <p:spPr>
            <a:xfrm rot="16200000">
              <a:off x="7640300" y="4159650"/>
              <a:ext cx="344064" cy="930498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97" name="Can 63">
              <a:extLst>
                <a:ext uri="{FF2B5EF4-FFF2-40B4-BE49-F238E27FC236}">
                  <a16:creationId xmlns:a16="http://schemas.microsoft.com/office/drawing/2014/main" id="{68DB9987-FFF2-4F32-B5AD-B9E4924A80E7}"/>
                </a:ext>
              </a:extLst>
            </p:cNvPr>
            <p:cNvSpPr/>
            <p:nvPr/>
          </p:nvSpPr>
          <p:spPr>
            <a:xfrm rot="16200000">
              <a:off x="6864360" y="4159649"/>
              <a:ext cx="344064" cy="930498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98" name="Can 62">
              <a:extLst>
                <a:ext uri="{FF2B5EF4-FFF2-40B4-BE49-F238E27FC236}">
                  <a16:creationId xmlns:a16="http://schemas.microsoft.com/office/drawing/2014/main" id="{F324F568-835D-496F-89B3-EC5028059C88}"/>
                </a:ext>
              </a:extLst>
            </p:cNvPr>
            <p:cNvSpPr/>
            <p:nvPr/>
          </p:nvSpPr>
          <p:spPr>
            <a:xfrm rot="16200000">
              <a:off x="6092868" y="4159648"/>
              <a:ext cx="344064" cy="930498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99" name="Can 15">
              <a:extLst>
                <a:ext uri="{FF2B5EF4-FFF2-40B4-BE49-F238E27FC236}">
                  <a16:creationId xmlns:a16="http://schemas.microsoft.com/office/drawing/2014/main" id="{8504E5DA-1B09-472F-B8E4-102527AF9A97}"/>
                </a:ext>
              </a:extLst>
            </p:cNvPr>
            <p:cNvSpPr/>
            <p:nvPr/>
          </p:nvSpPr>
          <p:spPr>
            <a:xfrm rot="16200000">
              <a:off x="5316001" y="4159651"/>
              <a:ext cx="344064" cy="930498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100" name="Can 16">
              <a:extLst>
                <a:ext uri="{FF2B5EF4-FFF2-40B4-BE49-F238E27FC236}">
                  <a16:creationId xmlns:a16="http://schemas.microsoft.com/office/drawing/2014/main" id="{C6654369-ECD0-46F9-A830-B57FB424B601}"/>
                </a:ext>
              </a:extLst>
            </p:cNvPr>
            <p:cNvSpPr/>
            <p:nvPr/>
          </p:nvSpPr>
          <p:spPr>
            <a:xfrm rot="16200000">
              <a:off x="4542995" y="4162240"/>
              <a:ext cx="344064" cy="925317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101" name="Can 17">
              <a:extLst>
                <a:ext uri="{FF2B5EF4-FFF2-40B4-BE49-F238E27FC236}">
                  <a16:creationId xmlns:a16="http://schemas.microsoft.com/office/drawing/2014/main" id="{4BA5646D-258C-4380-8D18-8618B7BCC46E}"/>
                </a:ext>
              </a:extLst>
            </p:cNvPr>
            <p:cNvSpPr/>
            <p:nvPr/>
          </p:nvSpPr>
          <p:spPr>
            <a:xfrm rot="16200000">
              <a:off x="3768569" y="4159651"/>
              <a:ext cx="344064" cy="930498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102" name="Can 18">
              <a:extLst>
                <a:ext uri="{FF2B5EF4-FFF2-40B4-BE49-F238E27FC236}">
                  <a16:creationId xmlns:a16="http://schemas.microsoft.com/office/drawing/2014/main" id="{FB8A36B1-7579-4048-BD6F-9F25952950A3}"/>
                </a:ext>
              </a:extLst>
            </p:cNvPr>
            <p:cNvSpPr/>
            <p:nvPr/>
          </p:nvSpPr>
          <p:spPr>
            <a:xfrm rot="16200000">
              <a:off x="2991114" y="4162240"/>
              <a:ext cx="344064" cy="925317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103" name="Can 19">
              <a:extLst>
                <a:ext uri="{FF2B5EF4-FFF2-40B4-BE49-F238E27FC236}">
                  <a16:creationId xmlns:a16="http://schemas.microsoft.com/office/drawing/2014/main" id="{6A5F34B9-E85C-49B9-ACFD-43120E5F23D3}"/>
                </a:ext>
              </a:extLst>
            </p:cNvPr>
            <p:cNvSpPr/>
            <p:nvPr/>
          </p:nvSpPr>
          <p:spPr>
            <a:xfrm rot="16200000">
              <a:off x="2225258" y="4156027"/>
              <a:ext cx="344064" cy="937744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104" name="Can 20">
              <a:extLst>
                <a:ext uri="{FF2B5EF4-FFF2-40B4-BE49-F238E27FC236}">
                  <a16:creationId xmlns:a16="http://schemas.microsoft.com/office/drawing/2014/main" id="{79F0DFF3-0C42-4C5F-B5DE-27F8A3A219B4}"/>
                </a:ext>
              </a:extLst>
            </p:cNvPr>
            <p:cNvSpPr/>
            <p:nvPr/>
          </p:nvSpPr>
          <p:spPr>
            <a:xfrm rot="16200000">
              <a:off x="1453190" y="4168454"/>
              <a:ext cx="344064" cy="912893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sp>
          <p:nvSpPr>
            <p:cNvPr id="105" name="Can 21">
              <a:extLst>
                <a:ext uri="{FF2B5EF4-FFF2-40B4-BE49-F238E27FC236}">
                  <a16:creationId xmlns:a16="http://schemas.microsoft.com/office/drawing/2014/main" id="{74D030EB-8E55-4E1D-9A96-86DE3B610A37}"/>
                </a:ext>
              </a:extLst>
            </p:cNvPr>
            <p:cNvSpPr/>
            <p:nvPr/>
          </p:nvSpPr>
          <p:spPr>
            <a:xfrm rot="16200000">
              <a:off x="688163" y="4160948"/>
              <a:ext cx="344064" cy="927910"/>
            </a:xfrm>
            <a:prstGeom prst="can">
              <a:avLst>
                <a:gd name="adj" fmla="val 44672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5EF2540C-AC1D-41AF-B43E-DF86C907D6DD}"/>
                </a:ext>
              </a:extLst>
            </p:cNvPr>
            <p:cNvCxnSpPr/>
            <p:nvPr/>
          </p:nvCxnSpPr>
          <p:spPr>
            <a:xfrm>
              <a:off x="469265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33D4B402-C2CD-44F9-84F5-B684C3CF73F8}"/>
                </a:ext>
              </a:extLst>
            </p:cNvPr>
            <p:cNvSpPr txBox="1"/>
            <p:nvPr/>
          </p:nvSpPr>
          <p:spPr>
            <a:xfrm>
              <a:off x="1393652" y="3612839"/>
              <a:ext cx="125382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Sept 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r>
                <a:rPr lang="en-CA" sz="700" b="1" dirty="0">
                  <a:latin typeface="Arial Narrow" panose="020B0606020202030204" pitchFamily="34" charset="0"/>
                </a:rPr>
                <a:t>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Program Delivered and Available for Implementation</a:t>
              </a:r>
            </a:p>
          </p:txBody>
        </p: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76840981-96A5-4D07-8E63-8B247AFD6358}"/>
                </a:ext>
              </a:extLst>
            </p:cNvPr>
            <p:cNvCxnSpPr>
              <a:stCxn id="109" idx="4"/>
            </p:cNvCxnSpPr>
            <p:nvPr/>
          </p:nvCxnSpPr>
          <p:spPr>
            <a:xfrm>
              <a:off x="2020565" y="4154931"/>
              <a:ext cx="0" cy="29084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FE53E205-FA1C-422D-87A5-85B61E6AAA7C}"/>
                </a:ext>
              </a:extLst>
            </p:cNvPr>
            <p:cNvSpPr/>
            <p:nvPr/>
          </p:nvSpPr>
          <p:spPr>
            <a:xfrm>
              <a:off x="1965857" y="4045515"/>
              <a:ext cx="109416" cy="1094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5F7BF8DE-C908-48B2-B305-F82A9EBE7995}"/>
                </a:ext>
              </a:extLst>
            </p:cNvPr>
            <p:cNvCxnSpPr/>
            <p:nvPr/>
          </p:nvCxnSpPr>
          <p:spPr>
            <a:xfrm>
              <a:off x="1990724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24ECC74F-59BD-4DA8-B50B-20392BEC83DA}"/>
                </a:ext>
              </a:extLst>
            </p:cNvPr>
            <p:cNvSpPr txBox="1"/>
            <p:nvPr/>
          </p:nvSpPr>
          <p:spPr>
            <a:xfrm>
              <a:off x="548856" y="4521662"/>
              <a:ext cx="770371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July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EF97899B-3FD6-43D5-BF91-2E0578B70F6F}"/>
                </a:ext>
              </a:extLst>
            </p:cNvPr>
            <p:cNvSpPr txBox="1"/>
            <p:nvPr/>
          </p:nvSpPr>
          <p:spPr>
            <a:xfrm>
              <a:off x="1324796" y="4521662"/>
              <a:ext cx="770371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August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37386574-7A90-4E84-8939-E9F67BEEDB70}"/>
                </a:ext>
              </a:extLst>
            </p:cNvPr>
            <p:cNvSpPr txBox="1"/>
            <p:nvPr/>
          </p:nvSpPr>
          <p:spPr>
            <a:xfrm>
              <a:off x="2081551" y="4521662"/>
              <a:ext cx="770371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September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1B6B113-FE39-435C-AF43-0FE6FED92321}"/>
                </a:ext>
              </a:extLst>
            </p:cNvPr>
            <p:cNvSpPr txBox="1"/>
            <p:nvPr/>
          </p:nvSpPr>
          <p:spPr>
            <a:xfrm>
              <a:off x="2866162" y="4521662"/>
              <a:ext cx="770371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October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72ABBB4D-B5FD-4580-B1E5-2E23819953C3}"/>
                </a:ext>
              </a:extLst>
            </p:cNvPr>
            <p:cNvSpPr txBox="1"/>
            <p:nvPr/>
          </p:nvSpPr>
          <p:spPr>
            <a:xfrm>
              <a:off x="3625453" y="4521662"/>
              <a:ext cx="770371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November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2FAA2C29-3AB9-469A-B0A2-C14A3A5CEE74}"/>
                </a:ext>
              </a:extLst>
            </p:cNvPr>
            <p:cNvSpPr txBox="1"/>
            <p:nvPr/>
          </p:nvSpPr>
          <p:spPr>
            <a:xfrm>
              <a:off x="4402672" y="4521662"/>
              <a:ext cx="770371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December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D6D5FBFA-F09B-4BCF-A8CD-7F30B232096F}"/>
                </a:ext>
              </a:extLst>
            </p:cNvPr>
            <p:cNvSpPr txBox="1"/>
            <p:nvPr/>
          </p:nvSpPr>
          <p:spPr>
            <a:xfrm>
              <a:off x="5182911" y="4521662"/>
              <a:ext cx="770371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January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B3FDDE35-5DC5-4256-A1E3-47A1E62A4239}"/>
                </a:ext>
              </a:extLst>
            </p:cNvPr>
            <p:cNvSpPr txBox="1"/>
            <p:nvPr/>
          </p:nvSpPr>
          <p:spPr>
            <a:xfrm>
              <a:off x="5954403" y="4521662"/>
              <a:ext cx="760813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February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518BA2BC-3E02-429E-AC03-1FD64AB64D72}"/>
                </a:ext>
              </a:extLst>
            </p:cNvPr>
            <p:cNvSpPr txBox="1"/>
            <p:nvPr/>
          </p:nvSpPr>
          <p:spPr>
            <a:xfrm>
              <a:off x="6724775" y="4521662"/>
              <a:ext cx="492754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March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474ECA7A-5896-4071-B17D-646A3EEFD626}"/>
                </a:ext>
              </a:extLst>
            </p:cNvPr>
            <p:cNvSpPr txBox="1"/>
            <p:nvPr/>
          </p:nvSpPr>
          <p:spPr>
            <a:xfrm>
              <a:off x="7507210" y="4521662"/>
              <a:ext cx="527005" cy="20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April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21" name="Right Brace 120">
              <a:extLst>
                <a:ext uri="{FF2B5EF4-FFF2-40B4-BE49-F238E27FC236}">
                  <a16:creationId xmlns:a16="http://schemas.microsoft.com/office/drawing/2014/main" id="{055B5342-A126-4FFC-B277-D6C38D9A397E}"/>
                </a:ext>
              </a:extLst>
            </p:cNvPr>
            <p:cNvSpPr/>
            <p:nvPr/>
          </p:nvSpPr>
          <p:spPr>
            <a:xfrm rot="5400000">
              <a:off x="1835886" y="4260003"/>
              <a:ext cx="378890" cy="1521460"/>
            </a:xfrm>
            <a:prstGeom prst="rightBrace">
              <a:avLst>
                <a:gd name="adj1" fmla="val 13487"/>
                <a:gd name="adj2" fmla="val 39256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A36630E0-789C-465D-9845-02754E54BE3C}"/>
                </a:ext>
              </a:extLst>
            </p:cNvPr>
            <p:cNvCxnSpPr/>
            <p:nvPr/>
          </p:nvCxnSpPr>
          <p:spPr>
            <a:xfrm>
              <a:off x="1259836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0AD9522-84E0-4E45-8B8D-C02C1AAB00EF}"/>
                </a:ext>
              </a:extLst>
            </p:cNvPr>
            <p:cNvCxnSpPr/>
            <p:nvPr/>
          </p:nvCxnSpPr>
          <p:spPr>
            <a:xfrm>
              <a:off x="2786061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D4F08BD7-EBFC-40B7-941C-88883675A4FF}"/>
                </a:ext>
              </a:extLst>
            </p:cNvPr>
            <p:cNvSpPr txBox="1"/>
            <p:nvPr/>
          </p:nvSpPr>
          <p:spPr>
            <a:xfrm>
              <a:off x="1527494" y="5360633"/>
              <a:ext cx="128587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Aug 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r>
                <a:rPr lang="en-CA" sz="700" b="1" dirty="0">
                  <a:latin typeface="Arial Narrow" panose="020B0606020202030204" pitchFamily="34" charset="0"/>
                </a:rPr>
                <a:t> – Oct 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r>
                <a:rPr lang="en-CA" sz="700" b="1" dirty="0">
                  <a:latin typeface="Arial Narrow" panose="020B0606020202030204" pitchFamily="34" charset="0"/>
                </a:rPr>
                <a:t> 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Annual Critical Site Conditioning Prep Work</a:t>
              </a:r>
            </a:p>
            <a:p>
              <a:r>
                <a:rPr lang="en-CA" sz="700" dirty="0">
                  <a:latin typeface="Arial Narrow" panose="020B0606020202030204" pitchFamily="34" charset="0"/>
                </a:rPr>
                <a:t> - Activity 1 - Transition Zones</a:t>
              </a:r>
            </a:p>
            <a:p>
              <a:r>
                <a:rPr lang="en-CA" sz="700" dirty="0">
                  <a:latin typeface="Arial Narrow" panose="020B0606020202030204" pitchFamily="34" charset="0"/>
                </a:rPr>
                <a:t> - Activity 2 - Boots and Grips</a:t>
              </a:r>
            </a:p>
            <a:p>
              <a:r>
                <a:rPr lang="en-CA" sz="700" dirty="0">
                  <a:latin typeface="Arial Narrow" panose="020B0606020202030204" pitchFamily="34" charset="0"/>
                </a:rPr>
                <a:t> - Activity 3 - Access / Egress</a:t>
              </a:r>
            </a:p>
          </p:txBody>
        </p: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00899335-7533-4190-AB88-A8461F4A973C}"/>
                </a:ext>
              </a:extLst>
            </p:cNvPr>
            <p:cNvCxnSpPr/>
            <p:nvPr/>
          </p:nvCxnSpPr>
          <p:spPr>
            <a:xfrm>
              <a:off x="2188848" y="5140685"/>
              <a:ext cx="0" cy="265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Right Brace 125">
              <a:extLst>
                <a:ext uri="{FF2B5EF4-FFF2-40B4-BE49-F238E27FC236}">
                  <a16:creationId xmlns:a16="http://schemas.microsoft.com/office/drawing/2014/main" id="{EA8673EE-1166-45F2-8465-A6831B68F518}"/>
                </a:ext>
              </a:extLst>
            </p:cNvPr>
            <p:cNvSpPr/>
            <p:nvPr/>
          </p:nvSpPr>
          <p:spPr>
            <a:xfrm rot="5400000">
              <a:off x="2224441" y="4632176"/>
              <a:ext cx="276933" cy="675157"/>
            </a:xfrm>
            <a:prstGeom prst="rightBrace">
              <a:avLst>
                <a:gd name="adj1" fmla="val 13487"/>
                <a:gd name="adj2" fmla="val 11746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FBDC434B-75DD-42A2-82C8-EED5666F1991}"/>
                </a:ext>
              </a:extLst>
            </p:cNvPr>
            <p:cNvCxnSpPr/>
            <p:nvPr/>
          </p:nvCxnSpPr>
          <p:spPr>
            <a:xfrm>
              <a:off x="2020565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20C47AAA-559A-411A-BA53-E41FF0E73BE6}"/>
                </a:ext>
              </a:extLst>
            </p:cNvPr>
            <p:cNvCxnSpPr/>
            <p:nvPr/>
          </p:nvCxnSpPr>
          <p:spPr>
            <a:xfrm>
              <a:off x="2700486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9DB55E49-3D46-46A5-8B01-DEFC4D12F181}"/>
                </a:ext>
              </a:extLst>
            </p:cNvPr>
            <p:cNvCxnSpPr/>
            <p:nvPr/>
          </p:nvCxnSpPr>
          <p:spPr>
            <a:xfrm>
              <a:off x="2619693" y="5108219"/>
              <a:ext cx="642620" cy="25241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C776A000-CF3F-42F3-98FC-500461EC1CD5}"/>
                </a:ext>
              </a:extLst>
            </p:cNvPr>
            <p:cNvSpPr txBox="1"/>
            <p:nvPr/>
          </p:nvSpPr>
          <p:spPr>
            <a:xfrm>
              <a:off x="2832415" y="5360633"/>
              <a:ext cx="128587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Sept 1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st</a:t>
              </a:r>
              <a:r>
                <a:rPr lang="en-CA" sz="700" b="1" dirty="0">
                  <a:latin typeface="Arial Narrow" panose="020B0606020202030204" pitchFamily="34" charset="0"/>
                </a:rPr>
                <a:t> – Sept 26</a:t>
              </a:r>
              <a:r>
                <a:rPr lang="en-CA" sz="700" b="1" baseline="30000" dirty="0">
                  <a:latin typeface="Arial Narrow" panose="020B0606020202030204" pitchFamily="34" charset="0"/>
                </a:rPr>
                <a:t>th</a:t>
              </a:r>
              <a:r>
                <a:rPr lang="en-CA" sz="700" b="1" dirty="0">
                  <a:latin typeface="Arial Narrow" panose="020B0606020202030204" pitchFamily="34" charset="0"/>
                </a:rPr>
                <a:t>  </a:t>
              </a:r>
            </a:p>
            <a:p>
              <a:pPr algn="ctr"/>
              <a:r>
                <a:rPr lang="en-CA" sz="700" dirty="0">
                  <a:latin typeface="Arial Narrow" panose="020B0606020202030204" pitchFamily="34" charset="0"/>
                </a:rPr>
                <a:t>Awareness training for EHS, </a:t>
              </a:r>
              <a:r>
                <a:rPr lang="en-CA" sz="700" dirty="0" err="1">
                  <a:latin typeface="Arial Narrow" panose="020B0606020202030204" pitchFamily="34" charset="0"/>
                </a:rPr>
                <a:t>Comms</a:t>
              </a:r>
              <a:r>
                <a:rPr lang="en-CA" sz="700" dirty="0">
                  <a:latin typeface="Arial Narrow" panose="020B0606020202030204" pitchFamily="34" charset="0"/>
                </a:rPr>
                <a:t> and Key Stakeholders</a:t>
              </a:r>
            </a:p>
          </p:txBody>
        </p: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A50C5EF0-0A3F-41CC-BFEC-E7E82FDDCC27}"/>
                </a:ext>
              </a:extLst>
            </p:cNvPr>
            <p:cNvCxnSpPr/>
            <p:nvPr/>
          </p:nvCxnSpPr>
          <p:spPr>
            <a:xfrm>
              <a:off x="2466975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9332453F-11EF-45A6-A8A9-A5BBB8EEBCDB}"/>
                </a:ext>
              </a:extLst>
            </p:cNvPr>
            <p:cNvCxnSpPr/>
            <p:nvPr/>
          </p:nvCxnSpPr>
          <p:spPr>
            <a:xfrm>
              <a:off x="3262313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Right Brace 132">
              <a:extLst>
                <a:ext uri="{FF2B5EF4-FFF2-40B4-BE49-F238E27FC236}">
                  <a16:creationId xmlns:a16="http://schemas.microsoft.com/office/drawing/2014/main" id="{DE560547-62EE-4BCE-A397-B8061C89779B}"/>
                </a:ext>
              </a:extLst>
            </p:cNvPr>
            <p:cNvSpPr/>
            <p:nvPr/>
          </p:nvSpPr>
          <p:spPr>
            <a:xfrm rot="16200000">
              <a:off x="3498010" y="3903438"/>
              <a:ext cx="276933" cy="748326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19ACC6D5-FAB1-46F9-B138-40E446E11397}"/>
                </a:ext>
              </a:extLst>
            </p:cNvPr>
            <p:cNvCxnSpPr/>
            <p:nvPr/>
          </p:nvCxnSpPr>
          <p:spPr>
            <a:xfrm>
              <a:off x="4010638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Right Brace 134">
              <a:extLst>
                <a:ext uri="{FF2B5EF4-FFF2-40B4-BE49-F238E27FC236}">
                  <a16:creationId xmlns:a16="http://schemas.microsoft.com/office/drawing/2014/main" id="{E418FE59-0279-4EAA-952B-3975DCFC27DA}"/>
                </a:ext>
              </a:extLst>
            </p:cNvPr>
            <p:cNvSpPr/>
            <p:nvPr/>
          </p:nvSpPr>
          <p:spPr>
            <a:xfrm rot="16200000">
              <a:off x="4246335" y="3903438"/>
              <a:ext cx="276933" cy="748326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1AFAF751-8C20-4E54-A251-ECF00217F4E0}"/>
                </a:ext>
              </a:extLst>
            </p:cNvPr>
            <p:cNvCxnSpPr/>
            <p:nvPr/>
          </p:nvCxnSpPr>
          <p:spPr>
            <a:xfrm>
              <a:off x="4758963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ight Brace 136">
              <a:extLst>
                <a:ext uri="{FF2B5EF4-FFF2-40B4-BE49-F238E27FC236}">
                  <a16:creationId xmlns:a16="http://schemas.microsoft.com/office/drawing/2014/main" id="{9E229161-CD1B-4476-93C6-A2917CB921B2}"/>
                </a:ext>
              </a:extLst>
            </p:cNvPr>
            <p:cNvSpPr/>
            <p:nvPr/>
          </p:nvSpPr>
          <p:spPr>
            <a:xfrm rot="16200000">
              <a:off x="5013708" y="3884388"/>
              <a:ext cx="276933" cy="786426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ED628EC5-9616-44B0-A816-375F54E24170}"/>
                </a:ext>
              </a:extLst>
            </p:cNvPr>
            <p:cNvCxnSpPr/>
            <p:nvPr/>
          </p:nvCxnSpPr>
          <p:spPr>
            <a:xfrm>
              <a:off x="5545386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Right Brace 138">
              <a:extLst>
                <a:ext uri="{FF2B5EF4-FFF2-40B4-BE49-F238E27FC236}">
                  <a16:creationId xmlns:a16="http://schemas.microsoft.com/office/drawing/2014/main" id="{C5629B94-539A-40AF-A9C4-31A5FE561D19}"/>
                </a:ext>
              </a:extLst>
            </p:cNvPr>
            <p:cNvSpPr/>
            <p:nvPr/>
          </p:nvSpPr>
          <p:spPr>
            <a:xfrm rot="16200000">
              <a:off x="5800133" y="3884388"/>
              <a:ext cx="276933" cy="786426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2F3C40AB-F98F-4F21-8B5D-AB28B09DCA8C}"/>
                </a:ext>
              </a:extLst>
            </p:cNvPr>
            <p:cNvCxnSpPr/>
            <p:nvPr/>
          </p:nvCxnSpPr>
          <p:spPr>
            <a:xfrm>
              <a:off x="6331811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Right Brace 140">
              <a:extLst>
                <a:ext uri="{FF2B5EF4-FFF2-40B4-BE49-F238E27FC236}">
                  <a16:creationId xmlns:a16="http://schemas.microsoft.com/office/drawing/2014/main" id="{B9E5E428-D2D3-4833-9927-53FB9AA2E0E2}"/>
                </a:ext>
              </a:extLst>
            </p:cNvPr>
            <p:cNvSpPr/>
            <p:nvPr/>
          </p:nvSpPr>
          <p:spPr>
            <a:xfrm rot="16200000">
              <a:off x="6586556" y="3884388"/>
              <a:ext cx="276933" cy="786426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31C60D06-A563-441C-AB41-358645A6E3F3}"/>
                </a:ext>
              </a:extLst>
            </p:cNvPr>
            <p:cNvCxnSpPr/>
            <p:nvPr/>
          </p:nvCxnSpPr>
          <p:spPr>
            <a:xfrm>
              <a:off x="7118234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Right Brace 142">
              <a:extLst>
                <a:ext uri="{FF2B5EF4-FFF2-40B4-BE49-F238E27FC236}">
                  <a16:creationId xmlns:a16="http://schemas.microsoft.com/office/drawing/2014/main" id="{0DC2CA7A-7155-40D8-9000-27CEA6547907}"/>
                </a:ext>
              </a:extLst>
            </p:cNvPr>
            <p:cNvSpPr/>
            <p:nvPr/>
          </p:nvSpPr>
          <p:spPr>
            <a:xfrm rot="16200000">
              <a:off x="7372981" y="3884388"/>
              <a:ext cx="276933" cy="786426"/>
            </a:xfrm>
            <a:prstGeom prst="rightBrace">
              <a:avLst>
                <a:gd name="adj1" fmla="val 40400"/>
                <a:gd name="adj2" fmla="val 50525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 u="sng"/>
            </a:p>
          </p:txBody>
        </p: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779B150E-B9D3-435D-B4C6-1C408B6FE17F}"/>
                </a:ext>
              </a:extLst>
            </p:cNvPr>
            <p:cNvCxnSpPr/>
            <p:nvPr/>
          </p:nvCxnSpPr>
          <p:spPr>
            <a:xfrm>
              <a:off x="7904659" y="4445780"/>
              <a:ext cx="0" cy="34406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15733B74-9D5B-4B64-86F2-5620F76C5E14}"/>
                </a:ext>
              </a:extLst>
            </p:cNvPr>
            <p:cNvSpPr txBox="1"/>
            <p:nvPr/>
          </p:nvSpPr>
          <p:spPr>
            <a:xfrm>
              <a:off x="2466975" y="3714202"/>
              <a:ext cx="79533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Activity 1</a:t>
              </a:r>
            </a:p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Transition Zones </a:t>
              </a:r>
            </a:p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&amp; Walkways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072FB792-55D5-420F-A356-6B4976DF594B}"/>
                </a:ext>
              </a:extLst>
            </p:cNvPr>
            <p:cNvSpPr txBox="1"/>
            <p:nvPr/>
          </p:nvSpPr>
          <p:spPr>
            <a:xfrm>
              <a:off x="3238807" y="3714202"/>
              <a:ext cx="795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Activity 2</a:t>
              </a:r>
            </a:p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Boots &amp; Grips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EE607E38-FF4A-44BE-9E9A-B323BC7202D3}"/>
                </a:ext>
              </a:extLst>
            </p:cNvPr>
            <p:cNvSpPr txBox="1"/>
            <p:nvPr/>
          </p:nvSpPr>
          <p:spPr>
            <a:xfrm>
              <a:off x="3987132" y="3714202"/>
              <a:ext cx="795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Activity 3</a:t>
              </a:r>
            </a:p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Access &amp; Egress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8A5224E3-AB0C-458C-9CD2-FE3355722D45}"/>
                </a:ext>
              </a:extLst>
            </p:cNvPr>
            <p:cNvSpPr txBox="1"/>
            <p:nvPr/>
          </p:nvSpPr>
          <p:spPr>
            <a:xfrm>
              <a:off x="4775374" y="3714202"/>
              <a:ext cx="795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Activity 4</a:t>
              </a:r>
            </a:p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Home Safety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DB50426A-7D0F-48D6-B13E-CB609714BEEC}"/>
                </a:ext>
              </a:extLst>
            </p:cNvPr>
            <p:cNvSpPr txBox="1"/>
            <p:nvPr/>
          </p:nvSpPr>
          <p:spPr>
            <a:xfrm>
              <a:off x="5555613" y="3714202"/>
              <a:ext cx="795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Activity 5</a:t>
              </a:r>
            </a:p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Eyes on Path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2F195A5C-7C20-4C68-AF6F-8E52DCCE2D4C}"/>
                </a:ext>
              </a:extLst>
            </p:cNvPr>
            <p:cNvSpPr txBox="1"/>
            <p:nvPr/>
          </p:nvSpPr>
          <p:spPr>
            <a:xfrm>
              <a:off x="6323799" y="3714202"/>
              <a:ext cx="795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Activity 6</a:t>
              </a:r>
            </a:p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Ladder Safety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3754D871-0A31-4F1B-BF7A-D4B665564017}"/>
                </a:ext>
              </a:extLst>
            </p:cNvPr>
            <p:cNvSpPr txBox="1"/>
            <p:nvPr/>
          </p:nvSpPr>
          <p:spPr>
            <a:xfrm>
              <a:off x="7097476" y="3714202"/>
              <a:ext cx="79533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Wrap Up</a:t>
              </a:r>
            </a:p>
            <a:p>
              <a:pPr algn="ctr"/>
              <a:r>
                <a:rPr lang="en-CA" sz="700" b="1" dirty="0">
                  <a:latin typeface="Arial Narrow" panose="020B0606020202030204" pitchFamily="34" charset="0"/>
                </a:rPr>
                <a:t>Freeze Thaw Cycle</a:t>
              </a:r>
              <a:endParaRPr lang="en-CA" sz="700" dirty="0"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7881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2667" y="985089"/>
            <a:ext cx="6835116" cy="482467"/>
          </a:xfrm>
        </p:spPr>
        <p:txBody>
          <a:bodyPr/>
          <a:lstStyle/>
          <a:p>
            <a:r>
              <a:rPr lang="en-CA" dirty="0">
                <a:latin typeface="Verdana"/>
                <a:ea typeface="Verdana"/>
                <a:cs typeface="Verdana"/>
              </a:rPr>
              <a:t>What is Get a Grip on Safety all about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2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776534"/>
            <a:ext cx="7674919" cy="3749682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sz="3200" b="1" dirty="0"/>
              <a:t>How many people in this room use the handrail on stairways?</a:t>
            </a:r>
          </a:p>
          <a:p>
            <a:pPr>
              <a:defRPr/>
            </a:pPr>
            <a:endParaRPr lang="en-US" sz="3200" b="1" dirty="0"/>
          </a:p>
          <a:p>
            <a:pPr>
              <a:defRPr/>
            </a:pPr>
            <a:r>
              <a:rPr lang="en-US" sz="3200" b="1" dirty="0"/>
              <a:t>When should you be preparing your home for the winter season?</a:t>
            </a:r>
          </a:p>
          <a:p>
            <a:pPr>
              <a:defRPr/>
            </a:pPr>
            <a:endParaRPr lang="en-US" sz="3200" b="1" dirty="0"/>
          </a:p>
          <a:p>
            <a:pPr>
              <a:defRPr/>
            </a:pPr>
            <a:r>
              <a:rPr lang="en-US" sz="3200" b="1" dirty="0"/>
              <a:t>Do slips, trips and falls only happen in the winter?</a:t>
            </a:r>
          </a:p>
        </p:txBody>
      </p:sp>
    </p:spTree>
    <p:extLst>
      <p:ext uri="{BB962C8B-B14F-4D97-AF65-F5344CB8AC3E}">
        <p14:creationId xmlns:p14="http://schemas.microsoft.com/office/powerpoint/2010/main" val="2821614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73800"/>
            <a:ext cx="6891561" cy="504741"/>
          </a:xfrm>
        </p:spPr>
        <p:txBody>
          <a:bodyPr/>
          <a:lstStyle/>
          <a:p>
            <a:r>
              <a:rPr lang="en-CA" dirty="0"/>
              <a:t>Moment of Truth – Time to Self Assess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3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6" y="1776533"/>
            <a:ext cx="6123002" cy="4048533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000" dirty="0"/>
              <a:t>Experience example at one large facility of 51 people observed over 1 hour:</a:t>
            </a:r>
            <a:endParaRPr lang="en-US" sz="2000" dirty="0">
              <a:solidFill>
                <a:srgbClr val="316AA1"/>
              </a:solidFill>
            </a:endParaRPr>
          </a:p>
          <a:p>
            <a:pPr>
              <a:buClr>
                <a:schemeClr val="tx1"/>
              </a:buClr>
            </a:pPr>
            <a:endParaRPr lang="en-US" sz="2000" dirty="0">
              <a:solidFill>
                <a:srgbClr val="316AA1"/>
              </a:solidFill>
            </a:endParaRPr>
          </a:p>
          <a:p>
            <a:pPr marL="342900" indent="-34290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316AA1"/>
                </a:solidFill>
              </a:rPr>
              <a:t>20</a:t>
            </a:r>
            <a:r>
              <a:rPr lang="en-US" sz="2000" dirty="0"/>
              <a:t> people used the handrail = 39% compliance</a:t>
            </a:r>
          </a:p>
          <a:p>
            <a:pPr marL="342900" indent="-34290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316AA1"/>
                </a:solidFill>
              </a:rPr>
              <a:t>31</a:t>
            </a:r>
            <a:r>
              <a:rPr lang="en-US" sz="2000" dirty="0"/>
              <a:t> people </a:t>
            </a:r>
            <a:r>
              <a:rPr lang="en-US" sz="2000" u="sng" dirty="0"/>
              <a:t>did not</a:t>
            </a:r>
            <a:r>
              <a:rPr lang="en-US" sz="2000" dirty="0"/>
              <a:t> use the handrail = 61% non-compliance</a:t>
            </a:r>
          </a:p>
          <a:p>
            <a:pPr marL="342900" indent="-34290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316AA1"/>
                </a:solidFill>
              </a:rPr>
              <a:t>20</a:t>
            </a:r>
            <a:r>
              <a:rPr lang="en-US" sz="2000" b="1" dirty="0">
                <a:solidFill>
                  <a:schemeClr val="hlink"/>
                </a:solidFill>
              </a:rPr>
              <a:t> </a:t>
            </a:r>
            <a:r>
              <a:rPr lang="en-US" sz="2000" dirty="0"/>
              <a:t>of the non compliant 31, had </a:t>
            </a:r>
            <a:r>
              <a:rPr lang="en-US" sz="2000" u="sng" dirty="0"/>
              <a:t>both hands free</a:t>
            </a:r>
            <a:r>
              <a:rPr lang="en-US" sz="2000" dirty="0"/>
              <a:t> to use the handrail but did not = 65%</a:t>
            </a:r>
          </a:p>
          <a:p>
            <a:pPr marL="342900" indent="-342900">
              <a:buClr>
                <a:srgbClr val="005295"/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316AA1"/>
                </a:solidFill>
              </a:rPr>
              <a:t>11</a:t>
            </a:r>
            <a:r>
              <a:rPr lang="en-US" sz="2000" b="1" dirty="0">
                <a:solidFill>
                  <a:schemeClr val="hlink"/>
                </a:solidFill>
              </a:rPr>
              <a:t> </a:t>
            </a:r>
            <a:r>
              <a:rPr lang="en-US" sz="2000" dirty="0"/>
              <a:t>of the 31 non-compliant </a:t>
            </a:r>
            <a:r>
              <a:rPr lang="en-US" sz="2000" u="sng" dirty="0"/>
              <a:t>did not have hands free</a:t>
            </a:r>
            <a:r>
              <a:rPr lang="en-US" sz="2000" dirty="0"/>
              <a:t> to use the handrail = 35%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45798FF-F91F-409B-9D1E-6BFAF1C29E6F}"/>
              </a:ext>
            </a:extLst>
          </p:cNvPr>
          <p:cNvGrpSpPr/>
          <p:nvPr/>
        </p:nvGrpSpPr>
        <p:grpSpPr>
          <a:xfrm>
            <a:off x="7014962" y="1696408"/>
            <a:ext cx="1682821" cy="993324"/>
            <a:chOff x="5926016" y="130834"/>
            <a:chExt cx="2224454" cy="1296863"/>
          </a:xfrm>
        </p:grpSpPr>
        <p:sp>
          <p:nvSpPr>
            <p:cNvPr id="9" name="Rounded Rectangle 10">
              <a:extLst>
                <a:ext uri="{FF2B5EF4-FFF2-40B4-BE49-F238E27FC236}">
                  <a16:creationId xmlns:a16="http://schemas.microsoft.com/office/drawing/2014/main" id="{B8B6DF04-5ECE-47C1-A87E-1810763F2272}"/>
                </a:ext>
              </a:extLst>
            </p:cNvPr>
            <p:cNvSpPr/>
            <p:nvPr/>
          </p:nvSpPr>
          <p:spPr>
            <a:xfrm>
              <a:off x="5926016" y="130834"/>
              <a:ext cx="2224454" cy="1292469"/>
            </a:xfrm>
            <a:prstGeom prst="roundRect">
              <a:avLst/>
            </a:prstGeom>
            <a:solidFill>
              <a:srgbClr val="1C5B98"/>
            </a:solidFill>
            <a:ln w="25400" cap="flat" cmpd="sng" algn="ctr">
              <a:solidFill>
                <a:srgbClr val="FFFFF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B5C46BF1-A361-44A8-AB9F-0A0CC7D215A4}"/>
                </a:ext>
              </a:extLst>
            </p:cNvPr>
            <p:cNvSpPr txBox="1">
              <a:spLocks/>
            </p:cNvSpPr>
            <p:nvPr/>
          </p:nvSpPr>
          <p:spPr>
            <a:xfrm>
              <a:off x="6348046" y="179191"/>
              <a:ext cx="1802424" cy="119575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ctr">
              <a:normAutofit fontScale="92500"/>
            </a:bodyPr>
            <a:lstStyle>
              <a:lvl1pPr marL="182875" indent="-182875" algn="l" defTabSz="914377" rtl="0" eaLnBrk="1" latinLnBrk="0" hangingPunct="1">
                <a:lnSpc>
                  <a:spcPct val="90000"/>
                </a:lnSpc>
                <a:spcBef>
                  <a:spcPts val="1200"/>
                </a:spcBef>
                <a:buClr>
                  <a:srgbClr val="1C5B98"/>
                </a:buClr>
                <a:buFont typeface="Wingdings 2" pitchFamily="18" charset="2"/>
                <a:buChar char="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783" indent="-182875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rgbClr val="1C5B98"/>
                </a:buClr>
                <a:buFont typeface="Wingdings 2" pitchFamily="18" charset="2"/>
                <a:buChar char="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2971" indent="-182875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rgbClr val="1C5B98"/>
                </a:buClr>
                <a:buFont typeface="Wingdings 2" pitchFamily="18" charset="2"/>
                <a:buChar char=""/>
                <a:defRPr sz="16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160" indent="-182875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rgbClr val="1C5B98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349" indent="-182875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rgbClr val="1C5B98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9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1C5B98"/>
                </a:buClr>
                <a:buSzTx/>
                <a:buFont typeface="Wingdings 2" pitchFamily="18" charset="2"/>
                <a:buNone/>
                <a:tabLst/>
                <a:defRPr/>
              </a:pPr>
              <a:r>
                <a:rPr lang="en-US" sz="1500" b="1" dirty="0">
                  <a:solidFill>
                    <a:srgbClr val="FFFFFF"/>
                  </a:solidFill>
                </a:rPr>
                <a:t>Sample. </a:t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en-US" sz="1500" b="1" dirty="0">
                  <a:solidFill>
                    <a:srgbClr val="FFFFFF"/>
                  </a:solidFill>
                </a:rPr>
                <a:t>Stats Include your observations</a:t>
              </a:r>
              <a:endPara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" name="Content Placeholder 2">
              <a:extLst>
                <a:ext uri="{FF2B5EF4-FFF2-40B4-BE49-F238E27FC236}">
                  <a16:creationId xmlns:a16="http://schemas.microsoft.com/office/drawing/2014/main" id="{E98B3B0F-92F3-41A5-ABEB-869BDE75BE94}"/>
                </a:ext>
              </a:extLst>
            </p:cNvPr>
            <p:cNvSpPr txBox="1">
              <a:spLocks/>
            </p:cNvSpPr>
            <p:nvPr/>
          </p:nvSpPr>
          <p:spPr>
            <a:xfrm>
              <a:off x="5952392" y="231943"/>
              <a:ext cx="422030" cy="119575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ctr">
              <a:noAutofit/>
            </a:bodyPr>
            <a:lstStyle>
              <a:lvl1pPr marL="182875" indent="-182875" algn="l" defTabSz="914377" rtl="0" eaLnBrk="1" latinLnBrk="0" hangingPunct="1">
                <a:lnSpc>
                  <a:spcPct val="90000"/>
                </a:lnSpc>
                <a:spcBef>
                  <a:spcPts val="1200"/>
                </a:spcBef>
                <a:buClr>
                  <a:srgbClr val="1C5B98"/>
                </a:buClr>
                <a:buFont typeface="Wingdings 2" pitchFamily="18" charset="2"/>
                <a:buChar char="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783" indent="-182875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rgbClr val="1C5B98"/>
                </a:buClr>
                <a:buFont typeface="Wingdings 2" pitchFamily="18" charset="2"/>
                <a:buChar char="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2971" indent="-182875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rgbClr val="1C5B98"/>
                </a:buClr>
                <a:buFont typeface="Wingdings 2" pitchFamily="18" charset="2"/>
                <a:buChar char=""/>
                <a:defRPr sz="16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160" indent="-182875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rgbClr val="1C5B98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349" indent="-182875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rgbClr val="1C5B98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537" indent="-228594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971726" indent="-228594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428914" indent="-228594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886103" indent="-228594" algn="l" defTabSz="914377" rtl="0" eaLnBrk="1" latinLnBrk="0" hangingPunct="1">
                <a:lnSpc>
                  <a:spcPct val="90000"/>
                </a:lnSpc>
                <a:spcBef>
                  <a:spcPts val="251"/>
                </a:spcBef>
                <a:spcAft>
                  <a:spcPts val="251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90000"/>
                </a:lnSpc>
                <a:spcBef>
                  <a:spcPts val="1200"/>
                </a:spcBef>
                <a:spcAft>
                  <a:spcPts val="0"/>
                </a:spcAft>
                <a:buClr>
                  <a:srgbClr val="1C5B98"/>
                </a:buClr>
                <a:buSzTx/>
                <a:buFont typeface="Wingdings 2" pitchFamily="18" charset="2"/>
                <a:buNone/>
                <a:tabLst/>
                <a:defRPr/>
              </a:pPr>
              <a:r>
                <a:rPr kumimoji="0" lang="en-US" sz="70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12" name="Picture 11" descr="dglxasset[1]">
            <a:extLst>
              <a:ext uri="{FF2B5EF4-FFF2-40B4-BE49-F238E27FC236}">
                <a16:creationId xmlns:a16="http://schemas.microsoft.com/office/drawing/2014/main" id="{CE88AEB9-0526-4C70-ACD8-60FAC2F84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897" y="4085345"/>
            <a:ext cx="1425767" cy="141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9405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CA" dirty="0">
                <a:latin typeface="Verdana"/>
                <a:ea typeface="Verdana"/>
                <a:cs typeface="Verdana"/>
              </a:rPr>
              <a:t>What is Get a Grip on Safety all about?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4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4055" y="1776533"/>
            <a:ext cx="7674917" cy="4048533"/>
          </a:xfrm>
        </p:spPr>
        <p:txBody>
          <a:bodyPr>
            <a:normAutofit/>
          </a:bodyPr>
          <a:lstStyle/>
          <a:p>
            <a:pPr>
              <a:buClr>
                <a:srgbClr val="005295"/>
              </a:buClr>
              <a:defRPr/>
            </a:pPr>
            <a:r>
              <a:rPr lang="en-US" sz="1800" dirty="0">
                <a:latin typeface="Trebuchet MS"/>
              </a:rPr>
              <a:t>In the past, industry accepted we had winter and that it was inevitable that we would have slips or falls. </a:t>
            </a:r>
          </a:p>
          <a:p>
            <a:pPr>
              <a:buClr>
                <a:srgbClr val="005295"/>
              </a:buClr>
              <a:defRPr/>
            </a:pPr>
            <a:endParaRPr lang="en-US" sz="1200" dirty="0"/>
          </a:p>
          <a:p>
            <a:pPr>
              <a:buClr>
                <a:srgbClr val="005295"/>
              </a:buClr>
              <a:defRPr/>
            </a:pPr>
            <a:r>
              <a:rPr lang="en-US" sz="1800" dirty="0">
                <a:latin typeface="Trebuchet MS"/>
              </a:rPr>
              <a:t>However, upon looking at the number and severity of these “preventable injuries” the magnitude of the opportunity to reduce injuries was big.  </a:t>
            </a:r>
            <a:endParaRPr lang="en-US" sz="1200" dirty="0"/>
          </a:p>
          <a:p>
            <a:pPr marL="342900" indent="-342900">
              <a:spcBef>
                <a:spcPct val="50000"/>
              </a:spcBef>
              <a:buClr>
                <a:srgbClr val="005295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Trebuchet MS"/>
              </a:rPr>
              <a:t>By building upon the best practice of Suncor, Energy Safety Canada continues to steward this Get A Grip on Safety program including materials to easily assist those companies needing a off the shelf program with guidance materials, presentation templates, activity sheets and support materials such as signage and stickers, etc.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040806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73800"/>
            <a:ext cx="6891561" cy="482467"/>
          </a:xfrm>
        </p:spPr>
        <p:txBody>
          <a:bodyPr/>
          <a:lstStyle/>
          <a:p>
            <a:r>
              <a:rPr lang="en-CA" dirty="0"/>
              <a:t>Slips, Trips and Falls - Impact on?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5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776534"/>
            <a:ext cx="7674917" cy="368356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sz="1600" dirty="0"/>
              <a:t>Reducing Slips, trips and fall injuries – a lever to meet our Safety Goals</a:t>
            </a:r>
          </a:p>
        </p:txBody>
      </p:sp>
      <p:graphicFrame>
        <p:nvGraphicFramePr>
          <p:cNvPr id="9" name="Group 225">
            <a:extLst>
              <a:ext uri="{FF2B5EF4-FFF2-40B4-BE49-F238E27FC236}">
                <a16:creationId xmlns:a16="http://schemas.microsoft.com/office/drawing/2014/main" id="{E4E6B32C-121A-4CC0-9182-CF8843FED18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087986"/>
              </p:ext>
            </p:extLst>
          </p:nvPr>
        </p:nvGraphicFramePr>
        <p:xfrm>
          <a:off x="947175" y="2321858"/>
          <a:ext cx="7657588" cy="1294820"/>
        </p:xfrm>
        <a:graphic>
          <a:graphicData uri="http://schemas.openxmlformats.org/drawingml/2006/table">
            <a:tbl>
              <a:tblPr/>
              <a:tblGrid>
                <a:gridCol w="1821465">
                  <a:extLst>
                    <a:ext uri="{9D8B030D-6E8A-4147-A177-3AD203B41FA5}">
                      <a16:colId xmlns:a16="http://schemas.microsoft.com/office/drawing/2014/main" val="4000107175"/>
                    </a:ext>
                  </a:extLst>
                </a:gridCol>
                <a:gridCol w="1821465">
                  <a:extLst>
                    <a:ext uri="{9D8B030D-6E8A-4147-A177-3AD203B41FA5}">
                      <a16:colId xmlns:a16="http://schemas.microsoft.com/office/drawing/2014/main" val="1633341984"/>
                    </a:ext>
                  </a:extLst>
                </a:gridCol>
                <a:gridCol w="1821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31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23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2F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Year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2F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RIF Performance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2F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Performance w/o slips, trips and fall injuries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Overall RIF Reduction Opportunity (%)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EF4135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EF4135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" name="Chart 1">
            <a:extLst>
              <a:ext uri="{FF2B5EF4-FFF2-40B4-BE49-F238E27FC236}">
                <a16:creationId xmlns:a16="http://schemas.microsoft.com/office/drawing/2014/main" id="{5BF902CB-C68B-4CE6-8DD9-EAE61B3345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053761"/>
              </p:ext>
            </p:extLst>
          </p:nvPr>
        </p:nvGraphicFramePr>
        <p:xfrm>
          <a:off x="947175" y="3790471"/>
          <a:ext cx="6386865" cy="2011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3" imgW="8067567" imgH="2543175" progId="Excel.Chart.8">
                  <p:embed/>
                </p:oleObj>
              </mc:Choice>
              <mc:Fallback>
                <p:oleObj name="Chart" r:id="rId3" imgW="8067567" imgH="2543175" progId="Excel.Chart.8">
                  <p:embed/>
                  <p:pic>
                    <p:nvPicPr>
                      <p:cNvPr id="10" name="Chart 1">
                        <a:extLst>
                          <a:ext uri="{FF2B5EF4-FFF2-40B4-BE49-F238E27FC236}">
                            <a16:creationId xmlns:a16="http://schemas.microsoft.com/office/drawing/2014/main" id="{5BF902CB-C68B-4CE6-8DD9-EAE61B33452F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7175" y="3790471"/>
                        <a:ext cx="6386865" cy="20116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4796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85089"/>
            <a:ext cx="6891561" cy="493755"/>
          </a:xfrm>
        </p:spPr>
        <p:txBody>
          <a:bodyPr/>
          <a:lstStyle/>
          <a:p>
            <a:r>
              <a:rPr lang="en-CA" dirty="0"/>
              <a:t>Why Slips, Trips and Falls - Impact on?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6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776534"/>
            <a:ext cx="7674917" cy="2231022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sz="1800" dirty="0"/>
              <a:t>Reducing Slips, trips and fall injuries – a lever to meet our Safety Goals</a:t>
            </a:r>
          </a:p>
          <a:p>
            <a:pPr algn="ctr">
              <a:lnSpc>
                <a:spcPct val="200000"/>
              </a:lnSpc>
            </a:pPr>
            <a:r>
              <a:rPr lang="en-CA" sz="1800" dirty="0"/>
              <a:t>3 years ago = Total </a:t>
            </a:r>
            <a:r>
              <a:rPr lang="en-CA" sz="1800" dirty="0">
                <a:solidFill>
                  <a:srgbClr val="005295"/>
                </a:solidFill>
              </a:rPr>
              <a:t>? (? Slips, trips and falls related)</a:t>
            </a:r>
          </a:p>
          <a:p>
            <a:pPr algn="ctr">
              <a:lnSpc>
                <a:spcPct val="200000"/>
              </a:lnSpc>
            </a:pPr>
            <a:r>
              <a:rPr lang="en-CA" sz="1800" dirty="0"/>
              <a:t>2 years ago = Total </a:t>
            </a:r>
            <a:r>
              <a:rPr lang="en-CA" sz="1800" dirty="0">
                <a:solidFill>
                  <a:srgbClr val="005295"/>
                </a:solidFill>
              </a:rPr>
              <a:t>?</a:t>
            </a:r>
            <a:r>
              <a:rPr lang="en-CA" sz="1800" dirty="0"/>
              <a:t> </a:t>
            </a:r>
            <a:r>
              <a:rPr lang="en-CA" sz="1800" dirty="0">
                <a:solidFill>
                  <a:srgbClr val="005295"/>
                </a:solidFill>
              </a:rPr>
              <a:t>(? Slips, trips and falls related)</a:t>
            </a:r>
          </a:p>
          <a:p>
            <a:pPr algn="ctr">
              <a:lnSpc>
                <a:spcPct val="200000"/>
              </a:lnSpc>
            </a:pPr>
            <a:r>
              <a:rPr lang="en-CA" sz="1800" dirty="0"/>
              <a:t>1 years ago = Total </a:t>
            </a:r>
            <a:r>
              <a:rPr lang="en-CA" sz="1800" dirty="0">
                <a:solidFill>
                  <a:srgbClr val="005295"/>
                </a:solidFill>
              </a:rPr>
              <a:t>?</a:t>
            </a:r>
            <a:r>
              <a:rPr lang="en-CA" sz="1800" dirty="0"/>
              <a:t> </a:t>
            </a:r>
            <a:r>
              <a:rPr lang="en-CA" sz="1800" dirty="0">
                <a:solidFill>
                  <a:srgbClr val="005295"/>
                </a:solidFill>
              </a:rPr>
              <a:t>(? Slips, trips and falls related)</a:t>
            </a:r>
          </a:p>
        </p:txBody>
      </p:sp>
      <p:graphicFrame>
        <p:nvGraphicFramePr>
          <p:cNvPr id="11" name="Group 225">
            <a:extLst>
              <a:ext uri="{FF2B5EF4-FFF2-40B4-BE49-F238E27FC236}">
                <a16:creationId xmlns:a16="http://schemas.microsoft.com/office/drawing/2014/main" id="{664033CB-209E-4242-84FA-19BAE18A9C3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1379395"/>
              </p:ext>
            </p:extLst>
          </p:nvPr>
        </p:nvGraphicFramePr>
        <p:xfrm>
          <a:off x="947175" y="4007556"/>
          <a:ext cx="7657588" cy="1595018"/>
        </p:xfrm>
        <a:graphic>
          <a:graphicData uri="http://schemas.openxmlformats.org/drawingml/2006/table">
            <a:tbl>
              <a:tblPr/>
              <a:tblGrid>
                <a:gridCol w="1299314">
                  <a:extLst>
                    <a:ext uri="{9D8B030D-6E8A-4147-A177-3AD203B41FA5}">
                      <a16:colId xmlns:a16="http://schemas.microsoft.com/office/drawing/2014/main" val="4000107175"/>
                    </a:ext>
                  </a:extLst>
                </a:gridCol>
                <a:gridCol w="1761067">
                  <a:extLst>
                    <a:ext uri="{9D8B030D-6E8A-4147-A177-3AD203B41FA5}">
                      <a16:colId xmlns:a16="http://schemas.microsoft.com/office/drawing/2014/main" val="1633341984"/>
                    </a:ext>
                  </a:extLst>
                </a:gridCol>
                <a:gridCol w="2020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6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7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2F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Year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2F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RIF Performance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2F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Performance w/o slips, trips and fall injuries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Overall RIF Reduction Opportunity (%)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9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EF4135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EF4135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6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EF4135"/>
                        </a:solidFill>
                        <a:effectLst/>
                        <a:latin typeface="Trebuchet MS" panose="020B0603020202020204" pitchFamily="34" charset="0"/>
                        <a:ea typeface="ＭＳ Ｐゴシック" pitchFamily="-65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16611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4739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55BD7-6558-472B-99C5-5FC9A21EF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79AF98-5A4C-46FD-8ED9-2EA6803B5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7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DD78A5D-AA10-4CDA-B700-166626376FB6}"/>
              </a:ext>
            </a:extLst>
          </p:cNvPr>
          <p:cNvGrpSpPr/>
          <p:nvPr/>
        </p:nvGrpSpPr>
        <p:grpSpPr>
          <a:xfrm>
            <a:off x="874889" y="811742"/>
            <a:ext cx="7704667" cy="4789610"/>
            <a:chOff x="457200" y="1285875"/>
            <a:chExt cx="8229600" cy="5419725"/>
          </a:xfrm>
        </p:grpSpPr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7E73E019-F5CF-46DE-A505-4316A32BC9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295400"/>
              <a:ext cx="3657600" cy="1604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A0F50D0F-5C94-4113-A7C5-B300E5C223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2971800"/>
              <a:ext cx="3657600" cy="18208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E995B292-BF16-41E5-8E4E-9FD19879F0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4903788"/>
              <a:ext cx="3657600" cy="18018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8E2BAC2F-07FA-429A-9EBB-9A22372E9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1285875"/>
              <a:ext cx="4419600" cy="16002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1700" dirty="0"/>
                <a:t>1 Year Ago</a:t>
              </a:r>
            </a:p>
            <a:p>
              <a:pPr eaLnBrk="0" hangingPunct="0"/>
              <a:r>
                <a:rPr lang="en-US" sz="1700" dirty="0"/>
                <a:t> - </a:t>
              </a:r>
            </a:p>
            <a:p>
              <a:pPr eaLnBrk="0" hangingPunct="0"/>
              <a:r>
                <a:rPr lang="en-US" sz="1700" dirty="0"/>
                <a:t> - </a:t>
              </a:r>
            </a:p>
            <a:p>
              <a:pPr eaLnBrk="0" hangingPunct="0"/>
              <a:r>
                <a:rPr lang="en-US" sz="1700" dirty="0"/>
                <a:t> - </a:t>
              </a:r>
            </a:p>
            <a:p>
              <a:pPr eaLnBrk="0" hangingPunct="0"/>
              <a:r>
                <a:rPr lang="en-US" sz="1700" dirty="0"/>
                <a:t> - </a:t>
              </a:r>
            </a:p>
          </p:txBody>
        </p:sp>
        <p:sp>
          <p:nvSpPr>
            <p:cNvPr id="11" name="Rectangle 7">
              <a:extLst>
                <a:ext uri="{FF2B5EF4-FFF2-40B4-BE49-F238E27FC236}">
                  <a16:creationId xmlns:a16="http://schemas.microsoft.com/office/drawing/2014/main" id="{A3487C77-1BC2-4675-A61C-E7D721BF80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3000375"/>
              <a:ext cx="4419600" cy="17526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1700" dirty="0"/>
                <a:t>2 Year Ago</a:t>
              </a:r>
            </a:p>
            <a:p>
              <a:pPr eaLnBrk="0" hangingPunct="0"/>
              <a:r>
                <a:rPr lang="en-US" sz="1700" dirty="0"/>
                <a:t> - </a:t>
              </a:r>
            </a:p>
            <a:p>
              <a:pPr eaLnBrk="0" hangingPunct="0"/>
              <a:r>
                <a:rPr lang="en-US" sz="1700" dirty="0"/>
                <a:t> - </a:t>
              </a:r>
            </a:p>
            <a:p>
              <a:pPr eaLnBrk="0" hangingPunct="0"/>
              <a:r>
                <a:rPr lang="en-US" sz="1700" dirty="0"/>
                <a:t> - </a:t>
              </a:r>
            </a:p>
            <a:p>
              <a:pPr eaLnBrk="0" hangingPunct="0"/>
              <a:r>
                <a:rPr lang="en-US" sz="1700" dirty="0"/>
                <a:t> - </a:t>
              </a:r>
            </a:p>
          </p:txBody>
        </p:sp>
        <p:sp>
          <p:nvSpPr>
            <p:cNvPr id="12" name="Rectangle 8">
              <a:extLst>
                <a:ext uri="{FF2B5EF4-FFF2-40B4-BE49-F238E27FC236}">
                  <a16:creationId xmlns:a16="http://schemas.microsoft.com/office/drawing/2014/main" id="{6CF87013-12ED-474B-A576-10D8D628AD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4903788"/>
              <a:ext cx="4419600" cy="17526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1700"/>
                <a:t>3 Year Ago</a:t>
              </a:r>
            </a:p>
            <a:p>
              <a:pPr eaLnBrk="0" hangingPunct="0"/>
              <a:r>
                <a:rPr lang="en-US" sz="1700"/>
                <a:t> - </a:t>
              </a:r>
            </a:p>
            <a:p>
              <a:pPr eaLnBrk="0" hangingPunct="0"/>
              <a:r>
                <a:rPr lang="en-US" sz="1700"/>
                <a:t> - </a:t>
              </a:r>
            </a:p>
            <a:p>
              <a:pPr eaLnBrk="0" hangingPunct="0"/>
              <a:r>
                <a:rPr lang="en-US" sz="1700"/>
                <a:t> - </a:t>
              </a:r>
            </a:p>
            <a:p>
              <a:pPr eaLnBrk="0" hangingPunct="0"/>
              <a:r>
                <a:rPr lang="en-US" sz="1700"/>
                <a:t> -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1087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55BD7-6558-472B-99C5-5FC9A21EF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79AF98-5A4C-46FD-8ED9-2EA6803B5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8</a:t>
            </a:fld>
            <a:endParaRPr lang="en-US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9C736B44-FE2B-438B-AB03-3765E4D2FB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89" y="623333"/>
            <a:ext cx="5419725" cy="2541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06FEDFC6-EA70-4333-AE00-AD50BF4D2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89" y="3164402"/>
            <a:ext cx="5419725" cy="2541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5">
            <a:extLst>
              <a:ext uri="{FF2B5EF4-FFF2-40B4-BE49-F238E27FC236}">
                <a16:creationId xmlns:a16="http://schemas.microsoft.com/office/drawing/2014/main" id="{E5232285-297C-4147-B4A1-F58260DDC3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6489" y="701120"/>
            <a:ext cx="2743200" cy="236945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r>
              <a:rPr lang="en-US" sz="1700" dirty="0"/>
              <a:t>1 Year Ago</a:t>
            </a:r>
          </a:p>
          <a:p>
            <a:pPr eaLnBrk="0" hangingPunct="0"/>
            <a:r>
              <a:rPr lang="en-US" sz="1700" dirty="0"/>
              <a:t> - </a:t>
            </a:r>
          </a:p>
          <a:p>
            <a:pPr eaLnBrk="0" hangingPunct="0"/>
            <a:r>
              <a:rPr lang="en-US" sz="1700" dirty="0"/>
              <a:t> - </a:t>
            </a:r>
          </a:p>
          <a:p>
            <a:pPr eaLnBrk="0" hangingPunct="0"/>
            <a:r>
              <a:rPr lang="en-US" sz="1700" dirty="0"/>
              <a:t> - </a:t>
            </a:r>
          </a:p>
          <a:p>
            <a:pPr eaLnBrk="0" hangingPunct="0"/>
            <a:r>
              <a:rPr lang="en-US" sz="1700" dirty="0"/>
              <a:t> - </a:t>
            </a:r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C8716377-62AD-421B-A278-633294F82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6489" y="3274470"/>
            <a:ext cx="2743200" cy="236945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r>
              <a:rPr lang="en-US" sz="1700" dirty="0"/>
              <a:t>2 Year Ago</a:t>
            </a:r>
          </a:p>
          <a:p>
            <a:pPr eaLnBrk="0" hangingPunct="0"/>
            <a:r>
              <a:rPr lang="en-US" sz="1700" dirty="0"/>
              <a:t> - </a:t>
            </a:r>
          </a:p>
          <a:p>
            <a:pPr eaLnBrk="0" hangingPunct="0"/>
            <a:r>
              <a:rPr lang="en-US" sz="1700" dirty="0"/>
              <a:t> - </a:t>
            </a:r>
          </a:p>
          <a:p>
            <a:pPr eaLnBrk="0" hangingPunct="0"/>
            <a:r>
              <a:rPr lang="en-US" sz="1700" dirty="0"/>
              <a:t> - </a:t>
            </a:r>
          </a:p>
          <a:p>
            <a:pPr eaLnBrk="0" hangingPunct="0"/>
            <a:r>
              <a:rPr lang="en-US" sz="1700" dirty="0"/>
              <a:t> - </a:t>
            </a:r>
          </a:p>
        </p:txBody>
      </p:sp>
    </p:spTree>
    <p:extLst>
      <p:ext uri="{BB962C8B-B14F-4D97-AF65-F5344CB8AC3E}">
        <p14:creationId xmlns:p14="http://schemas.microsoft.com/office/powerpoint/2010/main" val="4099006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1A84480-3E61-4D82-BE5F-2C60A59D2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Proposed Goal or Target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60638A-2137-4D37-A1E6-4A61F08A1F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1795162"/>
          </a:xfrm>
        </p:spPr>
        <p:txBody>
          <a:bodyPr>
            <a:normAutofit/>
          </a:bodyPr>
          <a:lstStyle/>
          <a:p>
            <a:r>
              <a:rPr lang="en-CA" sz="3000" dirty="0"/>
              <a:t>To focus on and reduce slips, trips and falls, enterprise-wide, by (  %) this winter season vs. the previous winter season.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E4AA55F-6044-4A9E-BEF1-7DC0A20FF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62E9A7-A068-4C3F-BF1C-B142B741E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9</a:t>
            </a:fld>
            <a:endParaRPr lang="en-US"/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C11CBAF9-5AD9-4D7D-B016-A4C865B8E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193513"/>
            <a:ext cx="3708400" cy="208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8108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4EE59E99D4114A8A502EFF46F04AB9" ma:contentTypeVersion="6" ma:contentTypeDescription="Create a new document." ma:contentTypeScope="" ma:versionID="fa2a37c7c7480aaaeda163683194c08d">
  <xsd:schema xmlns:xsd="http://www.w3.org/2001/XMLSchema" xmlns:xs="http://www.w3.org/2001/XMLSchema" xmlns:p="http://schemas.microsoft.com/office/2006/metadata/properties" xmlns:ns2="ac092f20-18a2-428e-b422-b0f4fc5806d2" xmlns:ns3="728caff2-5ae9-4741-a130-c1e3e75d4bce" targetNamespace="http://schemas.microsoft.com/office/2006/metadata/properties" ma:root="true" ma:fieldsID="634f1c1370977acc94dff7752a0172cf" ns2:_="" ns3:_="">
    <xsd:import namespace="ac092f20-18a2-428e-b422-b0f4fc5806d2"/>
    <xsd:import namespace="728caff2-5ae9-4741-a130-c1e3e75d4b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092f20-18a2-428e-b422-b0f4fc5806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8caff2-5ae9-4741-a130-c1e3e75d4bc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F8B870-E76A-4BA9-8EE1-ABBE2C22B4FD}">
  <ds:schemaRefs>
    <ds:schemaRef ds:uri="ac092f20-18a2-428e-b422-b0f4fc5806d2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37DFC46-2D32-4022-87EB-82505581D5B9}"/>
</file>

<file path=customXml/itemProps3.xml><?xml version="1.0" encoding="utf-8"?>
<ds:datastoreItem xmlns:ds="http://schemas.openxmlformats.org/officeDocument/2006/customXml" ds:itemID="{3B089BC2-0A03-4C71-B5EE-0C8F2717E0D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2422</TotalTime>
  <Words>1622</Words>
  <Application>Microsoft Office PowerPoint</Application>
  <PresentationFormat>On-screen Show (4:3)</PresentationFormat>
  <Paragraphs>280</Paragraphs>
  <Slides>17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9" baseType="lpstr">
      <vt:lpstr>Arial</vt:lpstr>
      <vt:lpstr>Arial Narrow</vt:lpstr>
      <vt:lpstr>Calibri</vt:lpstr>
      <vt:lpstr>Corbel</vt:lpstr>
      <vt:lpstr>Lucida Grande</vt:lpstr>
      <vt:lpstr>Montserrat</vt:lpstr>
      <vt:lpstr>Montserrat ExtraBold</vt:lpstr>
      <vt:lpstr>Trebuchet MS</vt:lpstr>
      <vt:lpstr>Verdana</vt:lpstr>
      <vt:lpstr>Wingdings 2</vt:lpstr>
      <vt:lpstr>Office Theme</vt:lpstr>
      <vt:lpstr>Chart</vt:lpstr>
      <vt:lpstr>GET A GRIP ON SAFETY</vt:lpstr>
      <vt:lpstr>What is Get a Grip on Safety all about</vt:lpstr>
      <vt:lpstr>Moment of Truth – Time to Self Assess</vt:lpstr>
      <vt:lpstr>What is Get a Grip on Safety all about?</vt:lpstr>
      <vt:lpstr>Slips, Trips and Falls - Impact on?</vt:lpstr>
      <vt:lpstr>Why Slips, Trips and Falls - Impact on?</vt:lpstr>
      <vt:lpstr>PowerPoint Presentation</vt:lpstr>
      <vt:lpstr>PowerPoint Presentation</vt:lpstr>
      <vt:lpstr>Proposed Goal or Target</vt:lpstr>
      <vt:lpstr>Why it works</vt:lpstr>
      <vt:lpstr>Annual Critical Initiative Preparation Work  (July – Sept)</vt:lpstr>
      <vt:lpstr>Annual Critical Site Conditioning Preparation Work  (Aug– Oct)</vt:lpstr>
      <vt:lpstr>Activity options 1-7 supporting program  (Sep-Apr)</vt:lpstr>
      <vt:lpstr>What does success look like (example provided by Suncor)</vt:lpstr>
      <vt:lpstr>Leadership engagement</vt:lpstr>
      <vt:lpstr>Planning, design, release</vt:lpstr>
      <vt:lpstr>Optimum program schedule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Zebedee</dc:creator>
  <cp:lastModifiedBy>Tim Gondek</cp:lastModifiedBy>
  <cp:revision>64</cp:revision>
  <dcterms:created xsi:type="dcterms:W3CDTF">2018-07-05T18:21:49Z</dcterms:created>
  <dcterms:modified xsi:type="dcterms:W3CDTF">2021-05-04T16:16:23Z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0x010100B94EE59E99D4114A8A502EFF46F04AB9</vt:lpwstr>
  </property>
  <property fmtid="{D5CDD505-2E9C-101B-9397-08002B2CF9AE}" pid="3" name="AuthorIds_UIVersion_1024">
    <vt:lpwstr>24,37</vt:lpwstr>
  </property>
</Properties>
</file>