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56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2F"/>
    <a:srgbClr val="005295"/>
    <a:srgbClr val="4C4C4C"/>
    <a:srgbClr val="909090"/>
    <a:srgbClr val="F5F01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252" autoAdjust="0"/>
  </p:normalViewPr>
  <p:slideViewPr>
    <p:cSldViewPr snapToGrid="0" snapToObjects="1">
      <p:cViewPr varScale="1">
        <p:scale>
          <a:sx n="55" d="100"/>
          <a:sy n="55" d="100"/>
        </p:scale>
        <p:origin x="18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m Gondek" userId="ee0941fb-198a-467c-b280-a0694e637959" providerId="ADAL" clId="{6B1E405F-4BE3-4299-B3F1-4424D02CEE45}"/>
    <pc:docChg chg="custSel modSld">
      <pc:chgData name="Tim Gondek" userId="ee0941fb-198a-467c-b280-a0694e637959" providerId="ADAL" clId="{6B1E405F-4BE3-4299-B3F1-4424D02CEE45}" dt="2021-05-04T16:32:45.069" v="213" actId="20577"/>
      <pc:docMkLst>
        <pc:docMk/>
      </pc:docMkLst>
      <pc:sldChg chg="modSp mod">
        <pc:chgData name="Tim Gondek" userId="ee0941fb-198a-467c-b280-a0694e637959" providerId="ADAL" clId="{6B1E405F-4BE3-4299-B3F1-4424D02CEE45}" dt="2021-05-04T16:32:45.069" v="213" actId="20577"/>
        <pc:sldMkLst>
          <pc:docMk/>
          <pc:sldMk cId="4244174181" sldId="256"/>
        </pc:sldMkLst>
        <pc:spChg chg="mod">
          <ac:chgData name="Tim Gondek" userId="ee0941fb-198a-467c-b280-a0694e637959" providerId="ADAL" clId="{6B1E405F-4BE3-4299-B3F1-4424D02CEE45}" dt="2021-05-04T16:32:45.069" v="213" actId="20577"/>
          <ac:spMkLst>
            <pc:docMk/>
            <pc:sldMk cId="4244174181" sldId="256"/>
            <ac:spMk id="3" creationId="{00000000-0000-0000-0000-000000000000}"/>
          </ac:spMkLst>
        </pc:spChg>
      </pc:sldChg>
      <pc:sldChg chg="modSp mod">
        <pc:chgData name="Tim Gondek" userId="ee0941fb-198a-467c-b280-a0694e637959" providerId="ADAL" clId="{6B1E405F-4BE3-4299-B3F1-4424D02CEE45}" dt="2021-05-04T16:24:14.677" v="26" actId="20577"/>
        <pc:sldMkLst>
          <pc:docMk/>
          <pc:sldMk cId="2874535085" sldId="261"/>
        </pc:sldMkLst>
        <pc:spChg chg="mod">
          <ac:chgData name="Tim Gondek" userId="ee0941fb-198a-467c-b280-a0694e637959" providerId="ADAL" clId="{6B1E405F-4BE3-4299-B3F1-4424D02CEE45}" dt="2021-05-04T16:24:14.677" v="26" actId="20577"/>
          <ac:spMkLst>
            <pc:docMk/>
            <pc:sldMk cId="2874535085" sldId="261"/>
            <ac:spMk id="8" creationId="{DE3413D2-7CEC-452D-8B71-083731A22FA7}"/>
          </ac:spMkLst>
        </pc:spChg>
      </pc:sldChg>
      <pc:sldChg chg="modSp mod">
        <pc:chgData name="Tim Gondek" userId="ee0941fb-198a-467c-b280-a0694e637959" providerId="ADAL" clId="{6B1E405F-4BE3-4299-B3F1-4424D02CEE45}" dt="2021-05-04T16:25:05.555" v="60" actId="20577"/>
        <pc:sldMkLst>
          <pc:docMk/>
          <pc:sldMk cId="163603517" sldId="262"/>
        </pc:sldMkLst>
        <pc:spChg chg="mod">
          <ac:chgData name="Tim Gondek" userId="ee0941fb-198a-467c-b280-a0694e637959" providerId="ADAL" clId="{6B1E405F-4BE3-4299-B3F1-4424D02CEE45}" dt="2021-05-04T16:25:05.555" v="60" actId="20577"/>
          <ac:spMkLst>
            <pc:docMk/>
            <pc:sldMk cId="163603517" sldId="262"/>
            <ac:spMk id="2" creationId="{00000000-0000-0000-0000-000000000000}"/>
          </ac:spMkLst>
        </pc:spChg>
      </pc:sldChg>
      <pc:sldChg chg="modSp mod">
        <pc:chgData name="Tim Gondek" userId="ee0941fb-198a-467c-b280-a0694e637959" providerId="ADAL" clId="{6B1E405F-4BE3-4299-B3F1-4424D02CEE45}" dt="2021-05-04T16:26:03.588" v="88" actId="20577"/>
        <pc:sldMkLst>
          <pc:docMk/>
          <pc:sldMk cId="42304026" sldId="263"/>
        </pc:sldMkLst>
        <pc:spChg chg="mod">
          <ac:chgData name="Tim Gondek" userId="ee0941fb-198a-467c-b280-a0694e637959" providerId="ADAL" clId="{6B1E405F-4BE3-4299-B3F1-4424D02CEE45}" dt="2021-05-04T16:26:03.588" v="88" actId="20577"/>
          <ac:spMkLst>
            <pc:docMk/>
            <pc:sldMk cId="42304026" sldId="263"/>
            <ac:spMk id="2" creationId="{00000000-0000-0000-0000-000000000000}"/>
          </ac:spMkLst>
        </pc:spChg>
      </pc:sldChg>
      <pc:sldChg chg="modNotesTx">
        <pc:chgData name="Tim Gondek" userId="ee0941fb-198a-467c-b280-a0694e637959" providerId="ADAL" clId="{6B1E405F-4BE3-4299-B3F1-4424D02CEE45}" dt="2021-05-04T16:27:19.767" v="89" actId="20577"/>
        <pc:sldMkLst>
          <pc:docMk/>
          <pc:sldMk cId="3497002740" sldId="264"/>
        </pc:sldMkLst>
      </pc:sldChg>
      <pc:sldChg chg="modSp mod">
        <pc:chgData name="Tim Gondek" userId="ee0941fb-198a-467c-b280-a0694e637959" providerId="ADAL" clId="{6B1E405F-4BE3-4299-B3F1-4424D02CEE45}" dt="2021-05-04T16:25:28.433" v="62" actId="20577"/>
        <pc:sldMkLst>
          <pc:docMk/>
          <pc:sldMk cId="1610788209" sldId="265"/>
        </pc:sldMkLst>
        <pc:spChg chg="mod">
          <ac:chgData name="Tim Gondek" userId="ee0941fb-198a-467c-b280-a0694e637959" providerId="ADAL" clId="{6B1E405F-4BE3-4299-B3F1-4424D02CEE45}" dt="2021-05-04T16:25:28.433" v="62" actId="20577"/>
          <ac:spMkLst>
            <pc:docMk/>
            <pc:sldMk cId="1610788209" sldId="265"/>
            <ac:spMk id="8" creationId="{DE3413D2-7CEC-452D-8B71-083731A22FA7}"/>
          </ac:spMkLst>
        </pc:spChg>
      </pc:sldChg>
      <pc:sldChg chg="modSp mod">
        <pc:chgData name="Tim Gondek" userId="ee0941fb-198a-467c-b280-a0694e637959" providerId="ADAL" clId="{6B1E405F-4BE3-4299-B3F1-4424D02CEE45}" dt="2021-05-04T16:28:15.935" v="90" actId="20577"/>
        <pc:sldMkLst>
          <pc:docMk/>
          <pc:sldMk cId="3729557817" sldId="270"/>
        </pc:sldMkLst>
        <pc:spChg chg="mod">
          <ac:chgData name="Tim Gondek" userId="ee0941fb-198a-467c-b280-a0694e637959" providerId="ADAL" clId="{6B1E405F-4BE3-4299-B3F1-4424D02CEE45}" dt="2021-05-04T16:28:15.935" v="90" actId="20577"/>
          <ac:spMkLst>
            <pc:docMk/>
            <pc:sldMk cId="3729557817" sldId="270"/>
            <ac:spMk id="8" creationId="{DE3413D2-7CEC-452D-8B71-083731A22FA7}"/>
          </ac:spMkLst>
        </pc:spChg>
      </pc:sldChg>
      <pc:sldChg chg="modSp mod">
        <pc:chgData name="Tim Gondek" userId="ee0941fb-198a-467c-b280-a0694e637959" providerId="ADAL" clId="{6B1E405F-4BE3-4299-B3F1-4424D02CEE45}" dt="2021-05-04T16:28:34.704" v="92" actId="27636"/>
        <pc:sldMkLst>
          <pc:docMk/>
          <pc:sldMk cId="1605836997" sldId="271"/>
        </pc:sldMkLst>
        <pc:spChg chg="mod">
          <ac:chgData name="Tim Gondek" userId="ee0941fb-198a-467c-b280-a0694e637959" providerId="ADAL" clId="{6B1E405F-4BE3-4299-B3F1-4424D02CEE45}" dt="2021-05-04T16:28:34.704" v="92" actId="27636"/>
          <ac:spMkLst>
            <pc:docMk/>
            <pc:sldMk cId="1605836997" sldId="271"/>
            <ac:spMk id="8" creationId="{DE3413D2-7CEC-452D-8B71-083731A22FA7}"/>
          </ac:spMkLst>
        </pc:spChg>
      </pc:sldChg>
      <pc:sldChg chg="modSp mod">
        <pc:chgData name="Tim Gondek" userId="ee0941fb-198a-467c-b280-a0694e637959" providerId="ADAL" clId="{6B1E405F-4BE3-4299-B3F1-4424D02CEE45}" dt="2021-05-04T16:29:11.796" v="102" actId="20577"/>
        <pc:sldMkLst>
          <pc:docMk/>
          <pc:sldMk cId="660415393" sldId="273"/>
        </pc:sldMkLst>
        <pc:spChg chg="mod">
          <ac:chgData name="Tim Gondek" userId="ee0941fb-198a-467c-b280-a0694e637959" providerId="ADAL" clId="{6B1E405F-4BE3-4299-B3F1-4424D02CEE45}" dt="2021-05-04T16:29:11.796" v="102" actId="20577"/>
          <ac:spMkLst>
            <pc:docMk/>
            <pc:sldMk cId="660415393" sldId="273"/>
            <ac:spMk id="8" creationId="{DE3413D2-7CEC-452D-8B71-083731A22FA7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>
                <a:solidFill>
                  <a:srgbClr val="4C4C4C"/>
                </a:solidFill>
              </a:rPr>
              <a:t>Recordable Injuries*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Recordable Injuries*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Slips, Trips &amp; Falls</c:v>
                </c:pt>
                <c:pt idx="1">
                  <c:v>All Others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152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AF-4C42-B557-1E88CF60BC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4634419518033828"/>
          <c:y val="0.34259266081208584"/>
          <c:w val="0.40511609698370271"/>
          <c:h val="0.3636306229048101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AC512-B0E1-B14C-A537-F433C03A1969}" type="datetimeFigureOut">
              <a:rPr lang="en-US" smtClean="0"/>
              <a:t>5/4/2021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3EBB7-5ED0-304B-87C7-FD104F3E97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8934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9F17C-96B4-1648-AEE1-A1CAE849CC5A}" type="datetimeFigureOut">
              <a:rPr lang="en-US" smtClean="0"/>
              <a:t>5/4/2021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20F1E-6D51-7B46-91C9-304FC1E7EA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05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084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899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Company specific or Regional statistics here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995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Replace with Company or Regional specific statistics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803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Replace with Company or Regional specific statistics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678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086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Titl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5404" y="2482517"/>
            <a:ext cx="5446286" cy="1007584"/>
          </a:xfrm>
        </p:spPr>
        <p:txBody>
          <a:bodyPr>
            <a:noAutofit/>
          </a:bodyPr>
          <a:lstStyle>
            <a:lvl1pPr>
              <a:defRPr sz="3400" b="1" i="0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2" y="3663691"/>
            <a:ext cx="5453627" cy="94104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002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988061" y="2143411"/>
            <a:ext cx="577129" cy="261610"/>
          </a:xfrm>
          <a:prstGeom prst="rect">
            <a:avLst/>
          </a:prstGeom>
          <a:solidFill>
            <a:srgbClr val="00529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0" i="0" dirty="0">
                <a:solidFill>
                  <a:srgbClr val="F5F019"/>
                </a:solidFill>
                <a:latin typeface="Montserrat ExtraBold"/>
                <a:cs typeface="Montserrat ExtraBold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213259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832" y="2010005"/>
            <a:ext cx="7674968" cy="35024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9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4717" y="974184"/>
            <a:ext cx="6953066" cy="507776"/>
          </a:xfrm>
        </p:spPr>
        <p:txBody>
          <a:bodyPr anchor="t">
            <a:normAutofit/>
          </a:bodyPr>
          <a:lstStyle>
            <a:lvl1pPr algn="l">
              <a:defRPr sz="18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89237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>
                <a:solidFill>
                  <a:srgbClr val="00002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9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7269" y="983618"/>
            <a:ext cx="6889530" cy="5080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1832" y="1640700"/>
            <a:ext cx="3636368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1080" y="1640700"/>
            <a:ext cx="3915719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46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832" y="1716215"/>
            <a:ext cx="3485556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1832" y="2141838"/>
            <a:ext cx="3485556" cy="34873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16214"/>
            <a:ext cx="4041775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162" y="2141838"/>
            <a:ext cx="3970638" cy="34873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65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SC_PPT_Conten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9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Content.jp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86759" y="983619"/>
            <a:ext cx="6900040" cy="514270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2199" y="6021390"/>
            <a:ext cx="5062533" cy="3413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 cap="all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6949" y="6021390"/>
            <a:ext cx="927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rgbClr val="005295"/>
                </a:solidFill>
                <a:latin typeface="Montserrat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011832" y="1482811"/>
            <a:ext cx="7674968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011832" y="2010005"/>
            <a:ext cx="7674968" cy="360887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F56B66-6B22-4D72-989C-7CD23144A3BE}"/>
              </a:ext>
            </a:extLst>
          </p:cNvPr>
          <p:cNvPicPr/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31" y="730893"/>
            <a:ext cx="617116" cy="6785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82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1" i="0" kern="1200" cap="all">
          <a:solidFill>
            <a:srgbClr val="000000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2857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3pPr>
      <a:lvl4pPr marL="16573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GET A GRIP</a:t>
            </a:r>
            <a:b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ON SAFETY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Onboarding Early Leaders</a:t>
            </a:r>
            <a:endParaRPr lang="en-US" dirty="0">
              <a:latin typeface="Trebuchet MS" panose="020B060302020202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988062" y="3624388"/>
            <a:ext cx="2861015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B0A3C43-9FCC-4594-8518-97A68B4AC52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96902"/>
            <a:ext cx="1652857" cy="18173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4174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5D7EDE3C-DCE6-4EBA-8D98-C38CDC60F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222" y="1849510"/>
            <a:ext cx="3347156" cy="368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Slips, trips and falls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10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DC911F4-6DF4-4993-89A9-A1C80632FC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2089125"/>
            <a:ext cx="4519980" cy="3321985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Major cause of injuries</a:t>
            </a:r>
          </a:p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Happen anywhere</a:t>
            </a:r>
          </a:p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Minor to fatal injuries</a:t>
            </a:r>
          </a:p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If we learn from the ‘small stuff’,  we can avoid the ‘big stuff’</a:t>
            </a:r>
          </a:p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Not difficult to prevent</a:t>
            </a:r>
          </a:p>
        </p:txBody>
      </p:sp>
    </p:spTree>
    <p:extLst>
      <p:ext uri="{BB962C8B-B14F-4D97-AF65-F5344CB8AC3E}">
        <p14:creationId xmlns:p14="http://schemas.microsoft.com/office/powerpoint/2010/main" val="3667240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US" dirty="0"/>
              <a:t>Critical errors / behaviours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11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048533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buClr>
                <a:schemeClr val="tx2"/>
              </a:buClr>
            </a:pPr>
            <a:r>
              <a:rPr lang="en-US" sz="2600" b="1" dirty="0"/>
              <a:t>Eyes not on path</a:t>
            </a:r>
          </a:p>
          <a:p>
            <a:pPr marL="342900" indent="-3429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Not looking at what we are doing or not looking before we move our hands, feet or body.</a:t>
            </a:r>
          </a:p>
          <a:p>
            <a:pPr marL="342900" indent="-3429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Without looking we lose the ability to react to events as they occur and have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lost our best defense against injury.</a:t>
            </a:r>
          </a:p>
          <a:p>
            <a:pPr marL="342900" indent="-3429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endParaRPr lang="en-US" sz="2400" dirty="0"/>
          </a:p>
          <a:p>
            <a:pPr>
              <a:lnSpc>
                <a:spcPct val="100000"/>
              </a:lnSpc>
              <a:buClr>
                <a:schemeClr val="tx2"/>
              </a:buClr>
            </a:pPr>
            <a:r>
              <a:rPr lang="en-US" sz="2600" b="1" dirty="0"/>
              <a:t>Mind not on task</a:t>
            </a:r>
          </a:p>
          <a:p>
            <a:pPr marL="342900" indent="-3429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Not thinking about the task we are doing.</a:t>
            </a:r>
          </a:p>
          <a:p>
            <a:pPr marL="342900" indent="-3429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When crossing a parking lot, street or climbing stairs…what else are you doing?</a:t>
            </a:r>
          </a:p>
        </p:txBody>
      </p:sp>
    </p:spTree>
    <p:extLst>
      <p:ext uri="{BB962C8B-B14F-4D97-AF65-F5344CB8AC3E}">
        <p14:creationId xmlns:p14="http://schemas.microsoft.com/office/powerpoint/2010/main" val="39535070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US" dirty="0"/>
              <a:t>Critical errors / behaviours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12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43677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00000"/>
              </a:lnSpc>
              <a:buClr>
                <a:schemeClr val="tx2"/>
              </a:buClr>
            </a:pPr>
            <a:r>
              <a:rPr lang="en-US" sz="3100" b="1" dirty="0"/>
              <a:t>Other Critical Errors/Behaviors</a:t>
            </a:r>
          </a:p>
          <a:p>
            <a:pPr>
              <a:lnSpc>
                <a:spcPct val="100000"/>
              </a:lnSpc>
              <a:buClr>
                <a:schemeClr val="tx2"/>
              </a:buClr>
            </a:pPr>
            <a:endParaRPr lang="en-US" sz="2600" b="1" dirty="0"/>
          </a:p>
          <a:p>
            <a:pPr marL="914400" lvl="1" indent="-4572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Being in or moving into the “line of fire”</a:t>
            </a:r>
          </a:p>
          <a:p>
            <a:pPr marL="914400" lvl="1" indent="-4572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Losing our traction or grip</a:t>
            </a:r>
          </a:p>
          <a:p>
            <a:pPr>
              <a:lnSpc>
                <a:spcPct val="100000"/>
              </a:lnSpc>
              <a:buClr>
                <a:schemeClr val="tx2"/>
              </a:buClr>
            </a:pPr>
            <a:endParaRPr lang="en-US" sz="2600" dirty="0"/>
          </a:p>
          <a:p>
            <a:pPr marL="457200" indent="-457200">
              <a:lnSpc>
                <a:spcPct val="12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900" dirty="0"/>
              <a:t>How do we prevent these critical errors if we don’t have our Eyes on Path and Mind on Task?</a:t>
            </a:r>
          </a:p>
          <a:p>
            <a:pPr marL="457200" indent="-457200">
              <a:lnSpc>
                <a:spcPct val="12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endParaRPr lang="en-US" sz="2900" dirty="0"/>
          </a:p>
          <a:p>
            <a:pPr marL="457200" indent="-457200">
              <a:lnSpc>
                <a:spcPct val="12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900" dirty="0"/>
              <a:t>How can you can help others avoid these critical errors and improve your safety leadership? (Share examples based on your experience.)</a:t>
            </a:r>
          </a:p>
          <a:p>
            <a:pPr marL="457200" indent="-457200">
              <a:lnSpc>
                <a:spcPct val="12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endParaRPr lang="en-US" sz="2900" dirty="0"/>
          </a:p>
          <a:p>
            <a:pPr marL="457200" indent="-457200">
              <a:lnSpc>
                <a:spcPct val="12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900" dirty="0"/>
              <a:t>Everyone needs to take personal responsibility. </a:t>
            </a:r>
          </a:p>
        </p:txBody>
      </p:sp>
    </p:spTree>
    <p:extLst>
      <p:ext uri="{BB962C8B-B14F-4D97-AF65-F5344CB8AC3E}">
        <p14:creationId xmlns:p14="http://schemas.microsoft.com/office/powerpoint/2010/main" val="3729557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13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43677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400" b="1" dirty="0"/>
              <a:t>Recall the Perception Gap</a:t>
            </a:r>
          </a:p>
          <a:p>
            <a:pPr marL="800100" lvl="1" indent="-342900">
              <a:lnSpc>
                <a:spcPct val="12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We think we are great at safety and the problem lies with everyone else.</a:t>
            </a:r>
          </a:p>
          <a:p>
            <a:pPr marL="800100" lvl="1" indent="-342900">
              <a:lnSpc>
                <a:spcPct val="12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What do you think others are doing that you may not recognize you are doing yourself?</a:t>
            </a:r>
          </a:p>
          <a:p>
            <a:pPr lvl="1">
              <a:buClr>
                <a:schemeClr val="tx1"/>
              </a:buClr>
            </a:pPr>
            <a:endParaRPr lang="en-US" sz="800" dirty="0"/>
          </a:p>
          <a:p>
            <a:pPr>
              <a:buClr>
                <a:schemeClr val="tx1"/>
              </a:buClr>
            </a:pPr>
            <a:r>
              <a:rPr lang="en-US" sz="2400" b="1" dirty="0"/>
              <a:t>Think about your day to day work</a:t>
            </a:r>
          </a:p>
          <a:p>
            <a:pPr marL="800100" lvl="1" indent="-342900">
              <a:lnSpc>
                <a:spcPct val="12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Where may your actions contradict your commitment to safety?</a:t>
            </a:r>
          </a:p>
          <a:p>
            <a:pPr marL="800100" lvl="1" indent="-342900">
              <a:lnSpc>
                <a:spcPct val="12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When are you rushing, frustrated, fatigued and complacent?</a:t>
            </a:r>
          </a:p>
          <a:p>
            <a:pPr marL="800100" lvl="1" indent="-342900">
              <a:lnSpc>
                <a:spcPct val="12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When are you in a state of mind that may cause you to not notice others working safely? </a:t>
            </a:r>
          </a:p>
        </p:txBody>
      </p:sp>
    </p:spTree>
    <p:extLst>
      <p:ext uri="{BB962C8B-B14F-4D97-AF65-F5344CB8AC3E}">
        <p14:creationId xmlns:p14="http://schemas.microsoft.com/office/powerpoint/2010/main" val="1605836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US" dirty="0"/>
              <a:t>Leading by example calendar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14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5131867" cy="4436770"/>
          </a:xfrm>
        </p:spPr>
        <p:txBody>
          <a:bodyPr>
            <a:normAutofit/>
          </a:bodyPr>
          <a:lstStyle/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Research has proven that it takes 21 days to form a habit.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Habits are an essential part of our life, without them we would fail in most things we try to accomplish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They help us to reach specific goals, stay focused along the way and keep on pushing when the going gets tough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The trick to building a habit is to replace an old habit with a new one</a:t>
            </a:r>
          </a:p>
        </p:txBody>
      </p:sp>
      <p:pic>
        <p:nvPicPr>
          <p:cNvPr id="6" name="Picture 5" descr="MC900434804[1]">
            <a:extLst>
              <a:ext uri="{FF2B5EF4-FFF2-40B4-BE49-F238E27FC236}">
                <a16:creationId xmlns:a16="http://schemas.microsoft.com/office/drawing/2014/main" id="{EE0C12C5-1746-4503-AFA9-DAB69E2C97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949" y="2672179"/>
            <a:ext cx="2110743" cy="211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5489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US" dirty="0"/>
              <a:t>Leading by example calendar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15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206735" cy="443677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200" b="1" dirty="0"/>
              <a:t>Take the calendar and think about the behaviours that will inspire your employees to work safer</a:t>
            </a:r>
          </a:p>
          <a:p>
            <a:pPr>
              <a:buClr>
                <a:schemeClr val="tx1"/>
              </a:buClr>
            </a:pPr>
            <a:endParaRPr lang="en-US" sz="600" dirty="0"/>
          </a:p>
          <a:p>
            <a:pPr lvl="1">
              <a:buClr>
                <a:schemeClr val="tx1"/>
              </a:buClr>
            </a:pPr>
            <a:r>
              <a:rPr lang="en-US" dirty="0"/>
              <a:t>What behaviours do you exhibit that contradict your commitment to safety?         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          – </a:t>
            </a:r>
            <a:r>
              <a:rPr lang="en-US" b="1" dirty="0">
                <a:solidFill>
                  <a:srgbClr val="1C5B98"/>
                </a:solidFill>
              </a:rPr>
              <a:t>STOP THEM.</a:t>
            </a:r>
          </a:p>
          <a:p>
            <a:pPr lvl="1">
              <a:buClr>
                <a:schemeClr val="tx1"/>
              </a:buClr>
            </a:pPr>
            <a:endParaRPr lang="en-US" sz="400" dirty="0"/>
          </a:p>
          <a:p>
            <a:pPr lvl="1">
              <a:buClr>
                <a:schemeClr val="tx1"/>
              </a:buClr>
            </a:pPr>
            <a:r>
              <a:rPr lang="en-US" dirty="0"/>
              <a:t>What behaviours do you see others exhibit that show they are committed to safety? 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          – </a:t>
            </a:r>
            <a:r>
              <a:rPr lang="en-US" b="1" dirty="0">
                <a:solidFill>
                  <a:srgbClr val="1C5B98"/>
                </a:solidFill>
              </a:rPr>
              <a:t>START THEM.</a:t>
            </a:r>
          </a:p>
          <a:p>
            <a:pPr lvl="1">
              <a:buClr>
                <a:schemeClr val="tx1"/>
              </a:buClr>
            </a:pPr>
            <a:endParaRPr lang="en-US" sz="400" dirty="0"/>
          </a:p>
          <a:p>
            <a:pPr lvl="1">
              <a:buClr>
                <a:schemeClr val="tx1"/>
              </a:buClr>
            </a:pPr>
            <a:r>
              <a:rPr lang="en-US" dirty="0"/>
              <a:t>What are you already doing that exhibits your commitment to safety?                   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          – </a:t>
            </a:r>
            <a:r>
              <a:rPr lang="en-US" b="1" dirty="0">
                <a:solidFill>
                  <a:srgbClr val="1C5B98"/>
                </a:solidFill>
              </a:rPr>
              <a:t>KEEP THEM.</a:t>
            </a:r>
          </a:p>
        </p:txBody>
      </p:sp>
    </p:spTree>
    <p:extLst>
      <p:ext uri="{BB962C8B-B14F-4D97-AF65-F5344CB8AC3E}">
        <p14:creationId xmlns:p14="http://schemas.microsoft.com/office/powerpoint/2010/main" val="6604153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US" dirty="0"/>
              <a:t>Leading by example calendar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16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206735" cy="443677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400" b="1" dirty="0"/>
              <a:t>Calendar share out</a:t>
            </a:r>
          </a:p>
          <a:p>
            <a:pPr lvl="1">
              <a:buClr>
                <a:schemeClr val="tx1"/>
              </a:buClr>
            </a:pPr>
            <a:r>
              <a:rPr lang="en-US" sz="2000" dirty="0"/>
              <a:t>2-3 volunteers to share what behaviours you need to demonstrate so your employees will work safe and what personal commitments you’re prepared to make.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28651D3-1464-43A6-8E5D-651C117937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2" t="10243" r="5094" b="10184"/>
          <a:stretch/>
        </p:blipFill>
        <p:spPr>
          <a:xfrm>
            <a:off x="2576747" y="3248376"/>
            <a:ext cx="3990505" cy="22950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49447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US" dirty="0"/>
              <a:t>“walking the talk”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17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206735" cy="4436770"/>
          </a:xfrm>
        </p:spPr>
        <p:txBody>
          <a:bodyPr>
            <a:normAutofit/>
          </a:bodyPr>
          <a:lstStyle/>
          <a:p>
            <a:pPr marL="800100" lvl="1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2">
                    <a:lumMod val="50000"/>
                  </a:schemeClr>
                </a:solidFill>
              </a:rPr>
              <a:t>Take your calendar and share it with your leader, peers and direct reports.</a:t>
            </a:r>
          </a:p>
          <a:p>
            <a:pPr marL="800100" lvl="1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2">
                    <a:lumMod val="50000"/>
                  </a:schemeClr>
                </a:solidFill>
              </a:rPr>
              <a:t>Build your own safety program !!!</a:t>
            </a:r>
          </a:p>
          <a:p>
            <a:pPr marL="800100" lvl="1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2">
                    <a:lumMod val="50000"/>
                  </a:schemeClr>
                </a:solidFill>
              </a:rPr>
              <a:t>Determine when you are going to update them on your progress.</a:t>
            </a:r>
          </a:p>
          <a:p>
            <a:pPr marL="800100" lvl="1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2">
                    <a:lumMod val="50000"/>
                  </a:schemeClr>
                </a:solidFill>
              </a:rPr>
              <a:t>Display it somewhere so people can see it and hold you to account for it.</a:t>
            </a:r>
          </a:p>
          <a:p>
            <a:pPr marL="800100" lvl="1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2">
                    <a:lumMod val="50000"/>
                  </a:schemeClr>
                </a:solidFill>
              </a:rPr>
              <a:t>Hold one another to account for the commitments we have made today. </a:t>
            </a:r>
          </a:p>
          <a:p>
            <a:pPr marL="800100" lvl="1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2">
                    <a:lumMod val="50000"/>
                  </a:schemeClr>
                </a:solidFill>
              </a:rPr>
              <a:t>Share your calendar with us when completed.</a:t>
            </a:r>
          </a:p>
        </p:txBody>
      </p:sp>
    </p:spTree>
    <p:extLst>
      <p:ext uri="{BB962C8B-B14F-4D97-AF65-F5344CB8AC3E}">
        <p14:creationId xmlns:p14="http://schemas.microsoft.com/office/powerpoint/2010/main" val="1502602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CA" dirty="0"/>
              <a:t>agenda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2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776533"/>
            <a:ext cx="7674917" cy="4048533"/>
          </a:xfrm>
        </p:spPr>
        <p:txBody>
          <a:bodyPr>
            <a:normAutofit/>
          </a:bodyPr>
          <a:lstStyle/>
          <a:p>
            <a:pPr marL="571500" indent="-34290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Introduction</a:t>
            </a:r>
          </a:p>
          <a:p>
            <a:pPr marL="571500" indent="-34290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Ground Rules</a:t>
            </a:r>
          </a:p>
          <a:p>
            <a:pPr marL="571500" indent="-34290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Safety Moment – Awareness Test</a:t>
            </a:r>
          </a:p>
          <a:p>
            <a:pPr marL="571500" indent="-34290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Safety Performance</a:t>
            </a:r>
          </a:p>
          <a:p>
            <a:pPr marL="571500" indent="-34290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Safe Behaviors / Culture</a:t>
            </a:r>
          </a:p>
          <a:p>
            <a:pPr marL="571500" indent="-34290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Call to Action</a:t>
            </a:r>
          </a:p>
        </p:txBody>
      </p:sp>
    </p:spTree>
    <p:extLst>
      <p:ext uri="{BB962C8B-B14F-4D97-AF65-F5344CB8AC3E}">
        <p14:creationId xmlns:p14="http://schemas.microsoft.com/office/powerpoint/2010/main" val="3040806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CA" dirty="0"/>
              <a:t>Ground rules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3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048533"/>
          </a:xfrm>
        </p:spPr>
        <p:txBody>
          <a:bodyPr>
            <a:normAutofit/>
          </a:bodyPr>
          <a:lstStyle/>
          <a:p>
            <a:pPr marL="62865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Leave your title at the door</a:t>
            </a:r>
          </a:p>
          <a:p>
            <a:pPr marL="62865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Turn phones off or on silent.</a:t>
            </a:r>
          </a:p>
          <a:p>
            <a:pPr marL="62865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Stay engaged, internalize and reflect on messages and share your thoughts amongst the group</a:t>
            </a:r>
          </a:p>
          <a:p>
            <a:pPr marL="62865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Not here to work specific problems or conditions (parking lot)</a:t>
            </a:r>
          </a:p>
          <a:p>
            <a:pPr marL="62865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Focus on changing personal behaviors and habits</a:t>
            </a:r>
          </a:p>
          <a:p>
            <a:pPr marL="62865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Follow through - after this session “walk the talk”</a:t>
            </a:r>
          </a:p>
        </p:txBody>
      </p:sp>
    </p:spTree>
    <p:extLst>
      <p:ext uri="{BB962C8B-B14F-4D97-AF65-F5344CB8AC3E}">
        <p14:creationId xmlns:p14="http://schemas.microsoft.com/office/powerpoint/2010/main" val="2874535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CA" dirty="0"/>
              <a:t>We ARE NOT EXPERTS IN </a:t>
            </a:r>
            <a:r>
              <a:rPr lang="en-CA" dirty="0" err="1"/>
              <a:t>EVERYtHING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4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048533"/>
          </a:xfrm>
        </p:spPr>
        <p:txBody>
          <a:bodyPr>
            <a:normAutofit/>
          </a:bodyPr>
          <a:lstStyle/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500" dirty="0"/>
              <a:t>How do you know what to look for if you don’t know what you are looking for?</a:t>
            </a:r>
          </a:p>
          <a:p>
            <a:pPr>
              <a:buClr>
                <a:schemeClr val="tx1"/>
              </a:buClr>
            </a:pPr>
            <a:endParaRPr lang="en-US" sz="2500" dirty="0"/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500" dirty="0"/>
              <a:t>Perception Gap</a:t>
            </a:r>
          </a:p>
          <a:p>
            <a:pPr marL="800100" lvl="1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500" dirty="0"/>
              <a:t>We think we are great at safety and the problem lies with everyone else. </a:t>
            </a:r>
          </a:p>
          <a:p>
            <a:pPr marL="628650" lvl="1" indent="-17145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000" dirty="0"/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500" dirty="0"/>
              <a:t>Think about the behaviors and conditions in your areas. What you could be missing?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63603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CA" dirty="0"/>
              <a:t>Observations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5</a:t>
            </a:fld>
            <a:endParaRPr lang="en-US"/>
          </a:p>
        </p:txBody>
      </p:sp>
      <p:pic>
        <p:nvPicPr>
          <p:cNvPr id="9" name="Picture 2" descr="http://ts3.mm.bing.net/th?id=H.4855835280408622&amp;pid=1.7&amp;w=141&amp;h=144&amp;c=7&amp;rs=1&amp;url=http%3a%2f%2fall-free-download.com%2ffree-vector%2fvector-logo%2fgame_show_65260.html">
            <a:extLst>
              <a:ext uri="{FF2B5EF4-FFF2-40B4-BE49-F238E27FC236}">
                <a16:creationId xmlns:a16="http://schemas.microsoft.com/office/drawing/2014/main" id="{8BFC275D-AFE9-4EC7-8F40-8A86C83B5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818" y="1497732"/>
            <a:ext cx="1369002" cy="139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>
            <a:extLst>
              <a:ext uri="{FF2B5EF4-FFF2-40B4-BE49-F238E27FC236}">
                <a16:creationId xmlns:a16="http://schemas.microsoft.com/office/drawing/2014/main" id="{E1F5C96A-CDA2-4ADA-9ED5-F1554D4058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8538" y="3855295"/>
            <a:ext cx="6891561" cy="15047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2800" dirty="0">
                <a:solidFill>
                  <a:srgbClr val="316AA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FINISHED FILES ARE THE RESULT OF YEARS OF SCIENTIFIC STUDIES COMBINED WITH MANY YEARS OF FIELD EXPERIENCE.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EEB33A03-1C4F-4A38-886F-29936C1EE7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8538" y="2983549"/>
            <a:ext cx="6891561" cy="736279"/>
          </a:xfrm>
          <a:prstGeom prst="rect">
            <a:avLst/>
          </a:prstGeom>
          <a:solidFill>
            <a:schemeClr val="bg1">
              <a:alpha val="3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3600" b="1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How many “F’s” can you find?</a:t>
            </a:r>
          </a:p>
        </p:txBody>
      </p:sp>
    </p:spTree>
    <p:extLst>
      <p:ext uri="{BB962C8B-B14F-4D97-AF65-F5344CB8AC3E}">
        <p14:creationId xmlns:p14="http://schemas.microsoft.com/office/powerpoint/2010/main" val="42304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6</a:t>
            </a:fld>
            <a:endParaRPr lang="en-US"/>
          </a:p>
        </p:txBody>
      </p:sp>
      <p:pic>
        <p:nvPicPr>
          <p:cNvPr id="8" name="Picture 7" descr="C:\Documents and Settings\ffuchs\Local Settings\Temporary Internet Files\Content.IE5\FMH5XGVV\MC900431548[1].png">
            <a:extLst>
              <a:ext uri="{FF2B5EF4-FFF2-40B4-BE49-F238E27FC236}">
                <a16:creationId xmlns:a16="http://schemas.microsoft.com/office/drawing/2014/main" id="{017AA7A7-3350-4113-B735-DD86BBEFF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813" y="2380994"/>
            <a:ext cx="2961266" cy="296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00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7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048533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Did you find all of the “F’s”?...if no, why not?</a:t>
            </a:r>
          </a:p>
          <a:p>
            <a:pPr marL="342900" indent="-3429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Imagine if each “F” is a safety hazard in the workplace</a:t>
            </a:r>
          </a:p>
          <a:p>
            <a:pPr marL="342900" indent="-3429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800100" lvl="1" indent="-3429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How many hazards did you not recognize?</a:t>
            </a:r>
          </a:p>
          <a:p>
            <a:pPr marL="800100" lvl="1" indent="-3429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What shortcuts did you take?</a:t>
            </a:r>
          </a:p>
          <a:p>
            <a:pPr marL="800100" lvl="1" indent="-3429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What risks are you working around?</a:t>
            </a:r>
          </a:p>
        </p:txBody>
      </p:sp>
    </p:spTree>
    <p:extLst>
      <p:ext uri="{BB962C8B-B14F-4D97-AF65-F5344CB8AC3E}">
        <p14:creationId xmlns:p14="http://schemas.microsoft.com/office/powerpoint/2010/main" val="1610788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US" dirty="0"/>
              <a:t>Impact on our people – Example of success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8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FDCE107-1E12-4C3E-9351-E5A6E84F050E}"/>
              </a:ext>
            </a:extLst>
          </p:cNvPr>
          <p:cNvGrpSpPr/>
          <p:nvPr/>
        </p:nvGrpSpPr>
        <p:grpSpPr>
          <a:xfrm>
            <a:off x="866825" y="2192877"/>
            <a:ext cx="7581900" cy="1399592"/>
            <a:chOff x="674914" y="2003897"/>
            <a:chExt cx="7581900" cy="1399592"/>
          </a:xfrm>
        </p:grpSpPr>
        <p:graphicFrame>
          <p:nvGraphicFramePr>
            <p:cNvPr id="15" name="Group 197">
              <a:extLst>
                <a:ext uri="{FF2B5EF4-FFF2-40B4-BE49-F238E27FC236}">
                  <a16:creationId xmlns:a16="http://schemas.microsoft.com/office/drawing/2014/main" id="{CCBCB0E9-C55B-44FD-83A3-C7E0B902299F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724078468"/>
                </p:ext>
              </p:extLst>
            </p:nvPr>
          </p:nvGraphicFramePr>
          <p:xfrm>
            <a:off x="674914" y="2003897"/>
            <a:ext cx="3098800" cy="1399592"/>
          </p:xfrm>
          <a:graphic>
            <a:graphicData uri="http://schemas.openxmlformats.org/drawingml/2006/table">
              <a:tbl>
                <a:tblPr/>
                <a:tblGrid>
                  <a:gridCol w="15494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5494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669103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rgbClr val="EF4135"/>
                          </a:buClr>
                          <a:buSzTx/>
                          <a:buFontTx/>
                          <a:buNone/>
                          <a:tabLst/>
                        </a:pPr>
                        <a:r>
                          <a:rPr kumimoji="0" lang="en-US" sz="1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rebuchet MS" panose="020B0603020202020204" pitchFamily="34" charset="0"/>
                            <a:ea typeface="ＭＳ Ｐゴシック" pitchFamily="-65" charset="-128"/>
                          </a:rPr>
                          <a:t>Year</a:t>
                        </a:r>
                      </a:p>
                    </a:txBody>
                    <a:tcPr anchor="ctr" horzOverflow="overflow">
                      <a:lnL w="285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285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rgbClr val="EF4135"/>
                          </a:buClr>
                          <a:buSzTx/>
                          <a:buFontTx/>
                          <a:buNone/>
                          <a:tabLst/>
                        </a:pPr>
                        <a:r>
                          <a:rPr kumimoji="0" lang="en-US" sz="1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rebuchet MS" panose="020B0603020202020204" pitchFamily="34" charset="0"/>
                            <a:ea typeface="ＭＳ Ｐゴシック" pitchFamily="-65" charset="-128"/>
                          </a:rPr>
                          <a:t>RIF Performance</a:t>
                        </a:r>
                      </a:p>
                    </a:txBody>
                    <a:tcPr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285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62175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rgbClr val="EF4135"/>
                          </a:buClr>
                          <a:buSzTx/>
                          <a:buFontTx/>
                          <a:buNone/>
                          <a:tabLst/>
                        </a:pPr>
                        <a:r>
                          <a:rPr kumimoji="0" lang="en-US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rebuchet MS" panose="020B0603020202020204" pitchFamily="34" charset="0"/>
                            <a:ea typeface="ＭＳ Ｐゴシック" pitchFamily="-65" charset="-128"/>
                          </a:rPr>
                          <a:t>2011</a:t>
                        </a:r>
                      </a:p>
                    </a:txBody>
                    <a:tcPr anchor="ctr" horzOverflow="overflow">
                      <a:lnL w="285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rgbClr val="EF4135"/>
                          </a:buClr>
                          <a:buSzTx/>
                          <a:buFontTx/>
                          <a:buNone/>
                          <a:tabLst/>
                        </a:pPr>
                        <a:r>
                          <a:rPr kumimoji="0" lang="en-CA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rebuchet MS" panose="020B0603020202020204" pitchFamily="34" charset="0"/>
                            <a:ea typeface="ＭＳ Ｐゴシック" pitchFamily="-65" charset="-128"/>
                          </a:rPr>
                          <a:t>0.73</a:t>
                        </a:r>
                        <a:endPara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endParaRPr>
                      </a:p>
                    </a:txBody>
                    <a:tcPr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368314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rgbClr val="EF4135"/>
                          </a:buClr>
                          <a:buSzTx/>
                          <a:buFontTx/>
                          <a:buNone/>
                          <a:tabLst/>
                        </a:pPr>
                        <a:r>
                          <a:rPr kumimoji="0" lang="en-US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rebuchet MS" panose="020B0603020202020204" pitchFamily="34" charset="0"/>
                            <a:ea typeface="ＭＳ Ｐゴシック" pitchFamily="-65" charset="-128"/>
                          </a:rPr>
                          <a:t>2012</a:t>
                        </a:r>
                      </a:p>
                    </a:txBody>
                    <a:tcPr anchor="ctr" horzOverflow="overflow">
                      <a:lnL w="285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rgbClr val="EF4135"/>
                          </a:buClr>
                          <a:buSzTx/>
                          <a:buFontTx/>
                          <a:buNone/>
                          <a:tabLst/>
                        </a:pPr>
                        <a:r>
                          <a:rPr kumimoji="0" lang="en-CA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rebuchet MS" panose="020B0603020202020204" pitchFamily="34" charset="0"/>
                            <a:ea typeface="ＭＳ Ｐゴシック" pitchFamily="-65" charset="-128"/>
                          </a:rPr>
                          <a:t>0.59</a:t>
                        </a:r>
                        <a:endPara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endParaRPr>
                      </a:p>
                    </a:txBody>
                    <a:tcPr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  <p:graphicFrame>
          <p:nvGraphicFramePr>
            <p:cNvPr id="16" name="Group 225">
              <a:extLst>
                <a:ext uri="{FF2B5EF4-FFF2-40B4-BE49-F238E27FC236}">
                  <a16:creationId xmlns:a16="http://schemas.microsoft.com/office/drawing/2014/main" id="{90F01A51-83CA-4F26-8394-D4A8766286E4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440065860"/>
                </p:ext>
              </p:extLst>
            </p:nvPr>
          </p:nvGraphicFramePr>
          <p:xfrm>
            <a:off x="3761014" y="2003897"/>
            <a:ext cx="4495800" cy="1394730"/>
          </p:xfrm>
          <a:graphic>
            <a:graphicData uri="http://schemas.openxmlformats.org/drawingml/2006/table">
              <a:tbl>
                <a:tblPr/>
                <a:tblGrid>
                  <a:gridCol w="203976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456039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663210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rgbClr val="EF4135"/>
                          </a:buClr>
                          <a:buSzTx/>
                          <a:buFontTx/>
                          <a:buNone/>
                          <a:tabLst/>
                        </a:pPr>
                        <a:r>
                          <a:rPr kumimoji="0" lang="en-US" sz="1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rebuchet MS" panose="020B0603020202020204" pitchFamily="34" charset="0"/>
                            <a:ea typeface="ＭＳ Ｐゴシック" pitchFamily="-65" charset="-128"/>
                          </a:rPr>
                          <a:t>Performance w/o slips, trips and fall injuries</a:t>
                        </a:r>
                      </a:p>
                    </a:txBody>
                    <a:tcPr anchor="ctr" horzOverflow="overflow">
                      <a:lnL w="285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285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rgbClr val="EF4135"/>
                          </a:buClr>
                          <a:buSzTx/>
                          <a:buFontTx/>
                          <a:buNone/>
                          <a:tabLst/>
                        </a:pPr>
                        <a:r>
                          <a:rPr kumimoji="0" lang="en-US" sz="14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latin typeface="Trebuchet MS" panose="020B0603020202020204" pitchFamily="34" charset="0"/>
                            <a:ea typeface="ＭＳ Ｐゴシック" pitchFamily="-65" charset="-128"/>
                          </a:rPr>
                          <a:t>Overall RIF Reduction Opportunity (%)</a:t>
                        </a:r>
                      </a:p>
                    </a:txBody>
                    <a:tcPr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285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285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54318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rgbClr val="EF4135"/>
                          </a:buClr>
                          <a:buSzTx/>
                          <a:buFontTx/>
                          <a:buNone/>
                          <a:tabLst/>
                        </a:pPr>
                        <a:r>
                          <a:rPr kumimoji="0" lang="en-CA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rebuchet MS" panose="020B0603020202020204" pitchFamily="34" charset="0"/>
                            <a:ea typeface="ＭＳ Ｐゴシック" pitchFamily="-65" charset="-128"/>
                          </a:rPr>
                          <a:t>0.63</a:t>
                        </a:r>
                        <a:endPara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endParaRPr>
                      </a:p>
                    </a:txBody>
                    <a:tcPr anchor="ctr" horzOverflow="overflow">
                      <a:lnL w="285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rgbClr val="EF4135"/>
                          </a:buClr>
                          <a:buSzTx/>
                          <a:buFontTx/>
                          <a:buNone/>
                          <a:tabLst/>
                        </a:pPr>
                        <a:r>
                          <a:rPr kumimoji="0" lang="en-US" sz="1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rgbClr val="EF4135"/>
                            </a:solidFill>
                            <a:effectLst/>
                            <a:latin typeface="Trebuchet MS" panose="020B0603020202020204" pitchFamily="34" charset="0"/>
                            <a:ea typeface="ＭＳ Ｐゴシック" pitchFamily="-65" charset="-128"/>
                          </a:rPr>
                          <a:t>14%</a:t>
                        </a:r>
                      </a:p>
                    </a:txBody>
                    <a:tcPr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285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317576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rgbClr val="EF4135"/>
                          </a:buClr>
                          <a:buSzTx/>
                          <a:buFontTx/>
                          <a:buNone/>
                          <a:tabLst/>
                        </a:pPr>
                        <a:r>
                          <a:rPr kumimoji="0" lang="en-CA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rebuchet MS" panose="020B0603020202020204" pitchFamily="34" charset="0"/>
                            <a:ea typeface="ＭＳ Ｐゴシック" pitchFamily="-65" charset="-128"/>
                          </a:rPr>
                          <a:t>0.47</a:t>
                        </a:r>
                        <a:endPara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endParaRPr>
                      </a:p>
                    </a:txBody>
                    <a:tcPr anchor="ctr" horzOverflow="overflow">
                      <a:lnL w="285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rgbClr val="EF4135"/>
                          </a:buClr>
                          <a:buSzTx/>
                          <a:buFontTx/>
                          <a:buNone/>
                          <a:tabLst/>
                        </a:pPr>
                        <a:r>
                          <a:rPr kumimoji="0" lang="en-CA" sz="18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rgbClr val="EF4135"/>
                            </a:solidFill>
                            <a:effectLst/>
                            <a:latin typeface="Trebuchet MS" panose="020B0603020202020204" pitchFamily="34" charset="0"/>
                            <a:ea typeface="ＭＳ Ｐゴシック" pitchFamily="-65" charset="-128"/>
                          </a:rPr>
                          <a:t>20%</a:t>
                        </a:r>
                        <a:endPara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F4135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endParaRPr>
                      </a:p>
                    </a:txBody>
                    <a:tcPr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285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</p:grpSp>
      <p:sp>
        <p:nvSpPr>
          <p:cNvPr id="17" name="Text Box 224">
            <a:extLst>
              <a:ext uri="{FF2B5EF4-FFF2-40B4-BE49-F238E27FC236}">
                <a16:creationId xmlns:a16="http://schemas.microsoft.com/office/drawing/2014/main" id="{4043D923-F440-4434-AEA2-AD8CA8C19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756" y="1610903"/>
            <a:ext cx="86022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000" dirty="0">
                <a:solidFill>
                  <a:srgbClr val="4C4C4C"/>
                </a:solidFill>
                <a:latin typeface="Trebuchet MS" panose="020B0603020202020204" pitchFamily="34" charset="0"/>
              </a:rPr>
              <a:t>Reducing Slips, trips and fall injuries – a lever to meet our Safety Goals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543BBF8-3F9F-44D5-AC49-A56971697F1D}"/>
              </a:ext>
            </a:extLst>
          </p:cNvPr>
          <p:cNvGrpSpPr/>
          <p:nvPr/>
        </p:nvGrpSpPr>
        <p:grpSpPr>
          <a:xfrm>
            <a:off x="1818388" y="3747911"/>
            <a:ext cx="5062533" cy="2153518"/>
            <a:chOff x="1818388" y="3594062"/>
            <a:chExt cx="5226674" cy="2307367"/>
          </a:xfrm>
        </p:grpSpPr>
        <p:graphicFrame>
          <p:nvGraphicFramePr>
            <p:cNvPr id="18" name="Chart 17">
              <a:extLst>
                <a:ext uri="{FF2B5EF4-FFF2-40B4-BE49-F238E27FC236}">
                  <a16:creationId xmlns:a16="http://schemas.microsoft.com/office/drawing/2014/main" id="{4242C9E2-99E4-4227-B2A5-A609BF6EEB7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10743989"/>
                </p:ext>
              </p:extLst>
            </p:nvPr>
          </p:nvGraphicFramePr>
          <p:xfrm>
            <a:off x="1818388" y="3594062"/>
            <a:ext cx="5226674" cy="23073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BCD6CAE-4E84-478D-A803-137DB342C87C}"/>
                </a:ext>
              </a:extLst>
            </p:cNvPr>
            <p:cNvSpPr txBox="1"/>
            <p:nvPr/>
          </p:nvSpPr>
          <p:spPr>
            <a:xfrm>
              <a:off x="3685592" y="4551676"/>
              <a:ext cx="537383" cy="296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CA" sz="1200" b="1" dirty="0">
                  <a:solidFill>
                    <a:srgbClr val="000000"/>
                  </a:solidFill>
                  <a:latin typeface="Trebuchet MS" panose="020B0603020202020204" pitchFamily="34" charset="0"/>
                  <a:ea typeface="Geneva" charset="-128"/>
                  <a:cs typeface="Arial" panose="020B0604020202020204" pitchFamily="34" charset="0"/>
                </a:rPr>
                <a:t>60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81599DA-D83B-41D4-AEE6-276D87399B7B}"/>
                </a:ext>
              </a:extLst>
            </p:cNvPr>
            <p:cNvSpPr txBox="1"/>
            <p:nvPr/>
          </p:nvSpPr>
          <p:spPr>
            <a:xfrm>
              <a:off x="3032119" y="4995222"/>
              <a:ext cx="653473" cy="296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CA" sz="1200" b="1" dirty="0">
                  <a:solidFill>
                    <a:srgbClr val="000000"/>
                  </a:solidFill>
                  <a:latin typeface="Trebuchet MS" panose="020B0603020202020204" pitchFamily="34" charset="0"/>
                  <a:ea typeface="Geneva" charset="-128"/>
                  <a:cs typeface="Arial" panose="020B0604020202020204" pitchFamily="34" charset="0"/>
                </a:rPr>
                <a:t>212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2210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 fontScale="90000"/>
          </a:bodyPr>
          <a:lstStyle/>
          <a:p>
            <a:r>
              <a:rPr lang="en-US" dirty="0"/>
              <a:t>Indicators of the need for increased focus - Example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9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DC911F4-6DF4-4993-89A9-A1C80632FC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7"/>
            <a:ext cx="7674919" cy="4227783"/>
          </a:xfrm>
        </p:spPr>
        <p:txBody>
          <a:bodyPr>
            <a:normAutofit/>
          </a:bodyPr>
          <a:lstStyle/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dirty="0"/>
              <a:t>Transition Zones and Walkways Team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288 deficiencies identified through auditing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dirty="0"/>
              <a:t>Access and Egress Team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~ 300 deficiencies identified (over 150 notifications entered) just looking at entering and exiting equipment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dirty="0"/>
              <a:t>Boots and Grip Team 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~ 10% of boots in poor condition (200 people)</a:t>
            </a:r>
          </a:p>
          <a:p>
            <a:pPr marL="742950" lvl="1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These teams are dealing with conditions…how did we get to these states?  </a:t>
            </a:r>
          </a:p>
          <a:p>
            <a:pPr marL="171450" indent="-17145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What are the behaviours behind them? </a:t>
            </a:r>
          </a:p>
          <a:p>
            <a:pPr marL="171450" indent="-171450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It’s all about being in the right state of mind </a:t>
            </a:r>
          </a:p>
          <a:p>
            <a:pPr lvl="1">
              <a:buClr>
                <a:schemeClr val="tx1"/>
              </a:buClr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75816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4EE59E99D4114A8A502EFF46F04AB9" ma:contentTypeVersion="6" ma:contentTypeDescription="Create a new document." ma:contentTypeScope="" ma:versionID="fa2a37c7c7480aaaeda163683194c08d">
  <xsd:schema xmlns:xsd="http://www.w3.org/2001/XMLSchema" xmlns:xs="http://www.w3.org/2001/XMLSchema" xmlns:p="http://schemas.microsoft.com/office/2006/metadata/properties" xmlns:ns2="ac092f20-18a2-428e-b422-b0f4fc5806d2" xmlns:ns3="728caff2-5ae9-4741-a130-c1e3e75d4bce" targetNamespace="http://schemas.microsoft.com/office/2006/metadata/properties" ma:root="true" ma:fieldsID="634f1c1370977acc94dff7752a0172cf" ns2:_="" ns3:_="">
    <xsd:import namespace="ac092f20-18a2-428e-b422-b0f4fc5806d2"/>
    <xsd:import namespace="728caff2-5ae9-4741-a130-c1e3e75d4b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092f20-18a2-428e-b422-b0f4fc580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8caff2-5ae9-4741-a130-c1e3e75d4bc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0547AC4-D53F-4F85-BED4-BD507070BF3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0CD9ABA-EE61-4F82-902D-3CFD9CB04941}"/>
</file>

<file path=customXml/itemProps3.xml><?xml version="1.0" encoding="utf-8"?>
<ds:datastoreItem xmlns:ds="http://schemas.openxmlformats.org/officeDocument/2006/customXml" ds:itemID="{6E4DDAD6-9AB0-4DE4-B84B-41942157AF18}">
  <ds:schemaRefs>
    <ds:schemaRef ds:uri="http://purl.org/dc/elements/1.1/"/>
    <ds:schemaRef ds:uri="http://schemas.microsoft.com/office/2006/metadata/properties"/>
    <ds:schemaRef ds:uri="ac092f20-18a2-428e-b422-b0f4fc5806d2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2441</TotalTime>
  <Words>1021</Words>
  <Application>Microsoft Office PowerPoint</Application>
  <PresentationFormat>On-screen Show (4:3)</PresentationFormat>
  <Paragraphs>164</Paragraphs>
  <Slides>17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Lucida Grande</vt:lpstr>
      <vt:lpstr>Montserrat</vt:lpstr>
      <vt:lpstr>Montserrat ExtraBold</vt:lpstr>
      <vt:lpstr>Trebuchet MS</vt:lpstr>
      <vt:lpstr>Verdana</vt:lpstr>
      <vt:lpstr>Office Theme</vt:lpstr>
      <vt:lpstr>GET A GRIP ON SAFETY</vt:lpstr>
      <vt:lpstr>agenda</vt:lpstr>
      <vt:lpstr>Ground rules</vt:lpstr>
      <vt:lpstr>We ARE NOT EXPERTS IN EVERYtHING</vt:lpstr>
      <vt:lpstr>Observations</vt:lpstr>
      <vt:lpstr>PowerPoint Presentation</vt:lpstr>
      <vt:lpstr>PowerPoint Presentation</vt:lpstr>
      <vt:lpstr>Impact on our people – Example of success</vt:lpstr>
      <vt:lpstr>Indicators of the need for increased focus - Example</vt:lpstr>
      <vt:lpstr>Slips, trips and falls</vt:lpstr>
      <vt:lpstr>Critical errors / behaviours</vt:lpstr>
      <vt:lpstr>Critical errors / behaviours</vt:lpstr>
      <vt:lpstr>PowerPoint Presentation</vt:lpstr>
      <vt:lpstr>Leading by example calendar</vt:lpstr>
      <vt:lpstr>Leading by example calendar</vt:lpstr>
      <vt:lpstr>Leading by example calendar</vt:lpstr>
      <vt:lpstr>“walking the talk”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Zebedee</dc:creator>
  <cp:lastModifiedBy>Tim Gondek</cp:lastModifiedBy>
  <cp:revision>44</cp:revision>
  <dcterms:created xsi:type="dcterms:W3CDTF">2018-07-05T18:21:49Z</dcterms:created>
  <dcterms:modified xsi:type="dcterms:W3CDTF">2021-05-04T16:32:51Z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0x010100B94EE59E99D4114A8A502EFF46F04AB9</vt:lpwstr>
  </property>
</Properties>
</file>