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F"/>
    <a:srgbClr val="4C4C4C"/>
    <a:srgbClr val="909090"/>
    <a:srgbClr val="005295"/>
    <a:srgbClr val="F5F01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 Gondek" userId="ee0941fb-198a-467c-b280-a0694e637959" providerId="ADAL" clId="{72AEA964-782B-544B-AC43-DB5AF8E97CD9}"/>
    <pc:docChg chg="modSld">
      <pc:chgData name="Tim Gondek" userId="ee0941fb-198a-467c-b280-a0694e637959" providerId="ADAL" clId="{72AEA964-782B-544B-AC43-DB5AF8E97CD9}" dt="2021-05-04T13:36:54.636" v="14" actId="20577"/>
      <pc:docMkLst>
        <pc:docMk/>
      </pc:docMkLst>
      <pc:sldChg chg="modSp">
        <pc:chgData name="Tim Gondek" userId="ee0941fb-198a-467c-b280-a0694e637959" providerId="ADAL" clId="{72AEA964-782B-544B-AC43-DB5AF8E97CD9}" dt="2021-05-04T13:36:54.636" v="14" actId="20577"/>
        <pc:sldMkLst>
          <pc:docMk/>
          <pc:sldMk cId="4244174181" sldId="256"/>
        </pc:sldMkLst>
        <pc:spChg chg="mod">
          <ac:chgData name="Tim Gondek" userId="ee0941fb-198a-467c-b280-a0694e637959" providerId="ADAL" clId="{72AEA964-782B-544B-AC43-DB5AF8E97CD9}" dt="2021-05-04T13:36:54.636" v="14" actId="20577"/>
          <ac:spMkLst>
            <pc:docMk/>
            <pc:sldMk cId="4244174181" sldId="256"/>
            <ac:spMk id="3" creationId="{00000000-0000-0000-0000-000000000000}"/>
          </ac:spMkLst>
        </pc:spChg>
      </pc:sldChg>
      <pc:sldChg chg="modSp">
        <pc:chgData name="Tim Gondek" userId="ee0941fb-198a-467c-b280-a0694e637959" providerId="ADAL" clId="{72AEA964-782B-544B-AC43-DB5AF8E97CD9}" dt="2021-05-04T13:36:30.610" v="3" actId="20577"/>
        <pc:sldMkLst>
          <pc:docMk/>
          <pc:sldMk cId="2411015708" sldId="260"/>
        </pc:sldMkLst>
        <pc:spChg chg="mod">
          <ac:chgData name="Tim Gondek" userId="ee0941fb-198a-467c-b280-a0694e637959" providerId="ADAL" clId="{72AEA964-782B-544B-AC43-DB5AF8E97CD9}" dt="2021-05-04T13:36:30.610" v="3" actId="20577"/>
          <ac:spMkLst>
            <pc:docMk/>
            <pc:sldMk cId="2411015708" sldId="260"/>
            <ac:spMk id="9" creationId="{E3448267-C19E-4AEA-82F1-8B7E0C45BC6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5/4/21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5/4/21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88061" y="2143411"/>
            <a:ext cx="577129" cy="261610"/>
          </a:xfrm>
          <a:prstGeom prst="rect">
            <a:avLst/>
          </a:prstGeom>
          <a:solidFill>
            <a:srgbClr val="00529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0" i="0" dirty="0">
                <a:solidFill>
                  <a:srgbClr val="F5F019"/>
                </a:solidFill>
                <a:latin typeface="Montserrat ExtraBold"/>
                <a:cs typeface="Montserrat ExtraBold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5738" y="1057189"/>
            <a:ext cx="6921061" cy="51427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7779" y="827043"/>
            <a:ext cx="6890004" cy="73488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1057188"/>
            <a:ext cx="6889530" cy="50800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6248" y="1057189"/>
            <a:ext cx="6910551" cy="51427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7779" y="1057189"/>
            <a:ext cx="6879020" cy="51427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53F87F7-C18E-4755-89E2-DF6C77160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6759" y="105718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1758667-F151-4ABF-AE2B-8D866125E987}"/>
              </a:ext>
            </a:extLst>
          </p:cNvPr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1" y="730893"/>
            <a:ext cx="617116" cy="678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Trebuchet MS" panose="020B0603020202020204" pitchFamily="34" charset="0"/>
              </a:rPr>
              <a:t>Safety Meetings </a:t>
            </a:r>
            <a:r>
              <a:rPr lang="en-US" dirty="0"/>
              <a:t>P</a:t>
            </a:r>
            <a:r>
              <a:rPr lang="en-US" dirty="0">
                <a:latin typeface="Trebuchet MS" panose="020B0603020202020204" pitchFamily="34" charset="0"/>
              </a:rPr>
              <a:t>ackage</a:t>
            </a:r>
            <a:endParaRPr lang="en-CA" dirty="0">
              <a:latin typeface="Trebuchet MS" panose="020B0603020202020204" pitchFamily="34" charset="0"/>
            </a:endParaRPr>
          </a:p>
          <a:p>
            <a:r>
              <a:rPr lang="en-CA"/>
              <a:t>Template </a:t>
            </a:r>
            <a:endParaRPr lang="en-US" dirty="0">
              <a:latin typeface="Trebuchet MS" panose="020B0603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3624388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0A3C43-9FCC-4594-8518-97A68B4AC5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6902"/>
            <a:ext cx="1652857" cy="1817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2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</p:spPr>
        <p:txBody>
          <a:bodyPr>
            <a:normAutofit fontScale="77500" lnSpcReduction="20000"/>
          </a:bodyPr>
          <a:lstStyle/>
          <a:p>
            <a:pPr marL="741362" lvl="2" indent="-342900">
              <a:lnSpc>
                <a:spcPct val="150000"/>
              </a:lnSpc>
              <a:buFont typeface="+mj-lt"/>
              <a:buAutoNum type="arabicPeriod"/>
            </a:pPr>
            <a:r>
              <a:rPr lang="en-CA" sz="2000" b="1" dirty="0">
                <a:solidFill>
                  <a:srgbClr val="00002F"/>
                </a:solidFill>
              </a:rPr>
              <a:t>Attendance</a:t>
            </a:r>
          </a:p>
          <a:p>
            <a:pPr marL="741362" lvl="2" indent="-342900">
              <a:lnSpc>
                <a:spcPct val="150000"/>
              </a:lnSpc>
              <a:buFont typeface="+mj-lt"/>
              <a:buAutoNum type="arabicPeriod"/>
            </a:pPr>
            <a:r>
              <a:rPr lang="en-CA" sz="2000" b="1" dirty="0">
                <a:solidFill>
                  <a:srgbClr val="00002F"/>
                </a:solidFill>
              </a:rPr>
              <a:t>Safety moment</a:t>
            </a:r>
          </a:p>
          <a:p>
            <a:pPr marL="741362" lvl="2" indent="-342900">
              <a:lnSpc>
                <a:spcPct val="150000"/>
              </a:lnSpc>
              <a:buFont typeface="+mj-lt"/>
              <a:buAutoNum type="arabicPeriod"/>
            </a:pPr>
            <a:r>
              <a:rPr lang="en-CA" sz="2000" b="1" dirty="0">
                <a:solidFill>
                  <a:srgbClr val="00002F"/>
                </a:solidFill>
              </a:rPr>
              <a:t>Area specific overview</a:t>
            </a:r>
          </a:p>
          <a:p>
            <a:pPr marL="1089025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002F"/>
                </a:solidFill>
              </a:rPr>
              <a:t>Safety meeting action log status update</a:t>
            </a:r>
          </a:p>
          <a:p>
            <a:pPr marL="1089025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 b="1" dirty="0">
                <a:solidFill>
                  <a:srgbClr val="00002F"/>
                </a:solidFill>
              </a:rPr>
              <a:t>New business</a:t>
            </a:r>
          </a:p>
          <a:p>
            <a:pPr marL="741362" lvl="2" indent="-342900">
              <a:lnSpc>
                <a:spcPct val="150000"/>
              </a:lnSpc>
              <a:buFont typeface="+mj-lt"/>
              <a:buAutoNum type="arabicPeriod"/>
            </a:pPr>
            <a:r>
              <a:rPr lang="en-CA" sz="2000" b="1" dirty="0">
                <a:solidFill>
                  <a:srgbClr val="00002F"/>
                </a:solidFill>
              </a:rPr>
              <a:t>Review area specific trending </a:t>
            </a:r>
          </a:p>
          <a:p>
            <a:pPr marL="1089025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 b="1" dirty="0">
                <a:solidFill>
                  <a:srgbClr val="00002F"/>
                </a:solidFill>
              </a:rPr>
              <a:t>Incidents trends &amp; lessons learned</a:t>
            </a:r>
          </a:p>
          <a:p>
            <a:pPr marL="1089025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 b="1" dirty="0">
                <a:solidFill>
                  <a:srgbClr val="00002F"/>
                </a:solidFill>
              </a:rPr>
              <a:t>Inspections findings and observations trends</a:t>
            </a:r>
          </a:p>
          <a:p>
            <a:pPr marL="1089025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 b="1" dirty="0">
                <a:solidFill>
                  <a:srgbClr val="00002F"/>
                </a:solidFill>
              </a:rPr>
              <a:t>Call to action from leadership</a:t>
            </a:r>
          </a:p>
          <a:p>
            <a:pPr marL="741362" lvl="2" indent="-342900">
              <a:lnSpc>
                <a:spcPct val="150000"/>
              </a:lnSpc>
              <a:buFont typeface="+mj-lt"/>
              <a:buAutoNum type="arabicPeriod"/>
            </a:pPr>
            <a:r>
              <a:rPr lang="en-CA" sz="2000" b="1" dirty="0">
                <a:solidFill>
                  <a:srgbClr val="00002F"/>
                </a:solidFill>
              </a:rPr>
              <a:t>Monthly safety topic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21614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Attendance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1493184"/>
          </a:xfrm>
        </p:spPr>
        <p:txBody>
          <a:bodyPr>
            <a:normAutofit/>
          </a:bodyPr>
          <a:lstStyle/>
          <a:p>
            <a:pPr marL="741362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 dirty="0">
                <a:solidFill>
                  <a:srgbClr val="00002F"/>
                </a:solidFill>
              </a:rPr>
              <a:t>Please take this time to ensure a formal attendance sheet is circulated during the meeting to capture all attendees.</a:t>
            </a:r>
          </a:p>
        </p:txBody>
      </p:sp>
      <p:pic>
        <p:nvPicPr>
          <p:cNvPr id="7" name="Picture 6" descr="3224-Sizing-Up-C">
            <a:extLst>
              <a:ext uri="{FF2B5EF4-FFF2-40B4-BE49-F238E27FC236}">
                <a16:creationId xmlns:a16="http://schemas.microsoft.com/office/drawing/2014/main" id="{81C9936C-49C9-4B22-AB74-1D9B4B6256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257" y="3387289"/>
            <a:ext cx="2357437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073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Safety Moment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4</a:t>
            </a:fld>
            <a:endParaRPr lang="en-US"/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E3448267-C19E-4AEA-82F1-8B7E0C45BC66}"/>
              </a:ext>
            </a:extLst>
          </p:cNvPr>
          <p:cNvSpPr txBox="1"/>
          <p:nvPr/>
        </p:nvSpPr>
        <p:spPr>
          <a:xfrm>
            <a:off x="1864542" y="2057279"/>
            <a:ext cx="5414916" cy="2600712"/>
          </a:xfrm>
          <a:prstGeom prst="rect">
            <a:avLst/>
          </a:prstGeom>
          <a:noFill/>
          <a:ln w="25400">
            <a:solidFill>
              <a:srgbClr val="1C5B98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Use this slide to include a safety moment. </a:t>
            </a:r>
            <a:endParaRPr lang="en-CA" sz="1400" dirty="0">
              <a:solidFill>
                <a:srgbClr val="00002F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endParaRPr lang="en-CA" sz="1400" dirty="0">
              <a:solidFill>
                <a:srgbClr val="00002F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A safety moment is a brief discussion on a health or safety related topic. </a:t>
            </a:r>
            <a:endParaRPr lang="en-CA" sz="1400" dirty="0">
              <a:solidFill>
                <a:srgbClr val="00002F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endParaRPr lang="en-CA" sz="1400" dirty="0">
              <a:solidFill>
                <a:srgbClr val="00002F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Safety moments are designed to reinforce safety knowledge at work, at home and in all aspects of our lives.</a:t>
            </a:r>
          </a:p>
          <a:p>
            <a:endParaRPr lang="en-US" sz="1400" dirty="0">
              <a:solidFill>
                <a:srgbClr val="00002F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Safety moments are typically approximately 5 minutes in length but should not take more than 10 minutes.</a:t>
            </a:r>
          </a:p>
          <a:p>
            <a:pPr lvl="1"/>
            <a:endParaRPr lang="en-US" sz="1400" dirty="0">
              <a:solidFill>
                <a:srgbClr val="4C4C4C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lvl="1"/>
            <a:r>
              <a:rPr lang="en-CA" sz="900" dirty="0">
                <a:solidFill>
                  <a:srgbClr val="005295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Delete this text box when no longer needed.</a:t>
            </a:r>
          </a:p>
        </p:txBody>
      </p:sp>
    </p:spTree>
    <p:extLst>
      <p:ext uri="{BB962C8B-B14F-4D97-AF65-F5344CB8AC3E}">
        <p14:creationId xmlns:p14="http://schemas.microsoft.com/office/powerpoint/2010/main" val="2411015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Safety meeting action log status update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5</a:t>
            </a:fld>
            <a:endParaRPr lang="en-US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CC839DF0-79B1-490A-B1A8-A04F02CB301D}"/>
              </a:ext>
            </a:extLst>
          </p:cNvPr>
          <p:cNvSpPr txBox="1"/>
          <p:nvPr/>
        </p:nvSpPr>
        <p:spPr>
          <a:xfrm>
            <a:off x="2033875" y="1776534"/>
            <a:ext cx="5414916" cy="3385863"/>
          </a:xfrm>
          <a:prstGeom prst="rect">
            <a:avLst/>
          </a:prstGeom>
          <a:noFill/>
          <a:ln w="25400">
            <a:solidFill>
              <a:srgbClr val="1C5B98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Use this slide to provide an update of the status of previously identified safety concerns</a:t>
            </a:r>
          </a:p>
          <a:p>
            <a:pPr marL="800100" lvl="1" indent="-342900">
              <a:spcBef>
                <a:spcPct val="20000"/>
              </a:spcBef>
              <a:buClr>
                <a:srgbClr val="1C5B98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Speak to action owners on status of safety concern, update as closed or in progress</a:t>
            </a:r>
          </a:p>
          <a:p>
            <a:pPr marL="800100" lvl="1" indent="-342900">
              <a:spcBef>
                <a:spcPct val="20000"/>
              </a:spcBef>
              <a:buClr>
                <a:srgbClr val="1C5B98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Be prepared to discuss why item has not been closed and current timeline for closure</a:t>
            </a:r>
          </a:p>
          <a:p>
            <a:pPr marL="800100" lvl="1" indent="-342900">
              <a:spcBef>
                <a:spcPct val="20000"/>
              </a:spcBef>
              <a:buClr>
                <a:srgbClr val="1C5B98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Discuss any safety concerns which have been escalated to joint health and safety committees (if applicable)</a:t>
            </a:r>
          </a:p>
          <a:p>
            <a:pPr lvl="0">
              <a:spcBef>
                <a:spcPct val="20000"/>
              </a:spcBef>
              <a:buClr>
                <a:srgbClr val="EF4135"/>
              </a:buClr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Also, use this opportunity to discuss any new environmental, health and / or safety concerns you or participants may have</a:t>
            </a:r>
          </a:p>
          <a:p>
            <a:pPr marL="742950" lvl="1" indent="-285750">
              <a:spcBef>
                <a:spcPct val="20000"/>
              </a:spcBef>
              <a:buClr>
                <a:srgbClr val="1C5B98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Log all issues that cannot be immediately corrected in your safety meeting minutes and action log</a:t>
            </a:r>
          </a:p>
          <a:p>
            <a:pPr lvl="1">
              <a:spcBef>
                <a:spcPct val="20000"/>
              </a:spcBef>
              <a:buClr>
                <a:srgbClr val="EF4135"/>
              </a:buClr>
            </a:pPr>
            <a:endParaRPr lang="en-US" sz="1400" dirty="0">
              <a:solidFill>
                <a:srgbClr val="005596"/>
              </a:solidFill>
              <a:latin typeface="Trebuchet MS" panose="020B060302020202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en-CA" sz="900" dirty="0">
                <a:solidFill>
                  <a:srgbClr val="005596"/>
                </a:solidFill>
                <a:latin typeface="Trebuchet MS" panose="020B0603020202020204" pitchFamily="34" charset="0"/>
              </a:rPr>
              <a:t>Delete this text box when no longer needed.</a:t>
            </a:r>
          </a:p>
        </p:txBody>
      </p:sp>
    </p:spTree>
    <p:extLst>
      <p:ext uri="{BB962C8B-B14F-4D97-AF65-F5344CB8AC3E}">
        <p14:creationId xmlns:p14="http://schemas.microsoft.com/office/powerpoint/2010/main" val="888837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area specific trending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6</a:t>
            </a:fld>
            <a:endParaRPr lang="en-US"/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25A6C290-BB54-48E0-B1BF-9B4C2649F9E1}"/>
              </a:ext>
            </a:extLst>
          </p:cNvPr>
          <p:cNvSpPr txBox="1"/>
          <p:nvPr/>
        </p:nvSpPr>
        <p:spPr>
          <a:xfrm>
            <a:off x="1864542" y="2673099"/>
            <a:ext cx="5414916" cy="1603516"/>
          </a:xfrm>
          <a:prstGeom prst="rect">
            <a:avLst/>
          </a:prstGeom>
          <a:noFill/>
          <a:ln w="25400">
            <a:solidFill>
              <a:srgbClr val="1C5B98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0188" lvl="0" indent="-230188">
              <a:spcBef>
                <a:spcPct val="20000"/>
              </a:spcBef>
              <a:buClr>
                <a:srgbClr val="1C5B98"/>
              </a:buClr>
              <a:buFont typeface="Arial"/>
              <a:buChar char="•"/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Use this slide to provide:</a:t>
            </a: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  <a:buClr>
                <a:srgbClr val="1C5B98"/>
              </a:buClr>
              <a:buFont typeface="Wingdings" panose="05000000000000000000" pitchFamily="2" charset="2"/>
              <a:buChar char="ü"/>
            </a:pPr>
            <a:r>
              <a:rPr lang="en-CA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Incidents trends &amp; lessons learned</a:t>
            </a: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  <a:buClr>
                <a:srgbClr val="1C5B98"/>
              </a:buClr>
              <a:buFont typeface="Wingdings" panose="05000000000000000000" pitchFamily="2" charset="2"/>
              <a:buChar char="ü"/>
            </a:pPr>
            <a:r>
              <a:rPr lang="en-CA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Inspections findings and / or safety observations trends</a:t>
            </a:r>
          </a:p>
          <a:p>
            <a:pPr marL="460375" lvl="1" indent="-230188">
              <a:spcBef>
                <a:spcPct val="20000"/>
              </a:spcBef>
              <a:buClr>
                <a:srgbClr val="EF4135"/>
              </a:buClr>
              <a:buFont typeface="Arial"/>
              <a:buChar char="–"/>
            </a:pPr>
            <a:endParaRPr lang="en-US" sz="1400" dirty="0">
              <a:solidFill>
                <a:srgbClr val="376092"/>
              </a:solidFill>
              <a:latin typeface="Trebuchet MS" panose="020B0603020202020204" pitchFamily="34" charset="0"/>
            </a:endParaRPr>
          </a:p>
          <a:p>
            <a:pPr lvl="0">
              <a:lnSpc>
                <a:spcPct val="200000"/>
              </a:lnSpc>
              <a:spcBef>
                <a:spcPct val="20000"/>
              </a:spcBef>
              <a:buClr>
                <a:srgbClr val="FF6600"/>
              </a:buClr>
            </a:pPr>
            <a:r>
              <a:rPr lang="en-CA" sz="900" dirty="0">
                <a:solidFill>
                  <a:srgbClr val="005596"/>
                </a:solidFill>
                <a:latin typeface="Trebuchet MS" panose="020B0603020202020204" pitchFamily="34" charset="0"/>
              </a:rPr>
              <a:t>Delete this text box when no longer needed.</a:t>
            </a:r>
          </a:p>
        </p:txBody>
      </p:sp>
    </p:spTree>
    <p:extLst>
      <p:ext uri="{BB962C8B-B14F-4D97-AF65-F5344CB8AC3E}">
        <p14:creationId xmlns:p14="http://schemas.microsoft.com/office/powerpoint/2010/main" val="4114930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Monthly safety topic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7</a:t>
            </a:fld>
            <a:endParaRPr lang="en-US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C489C1E2-41E2-4175-80AD-5B93C00DE642}"/>
              </a:ext>
            </a:extLst>
          </p:cNvPr>
          <p:cNvSpPr txBox="1"/>
          <p:nvPr/>
        </p:nvSpPr>
        <p:spPr>
          <a:xfrm>
            <a:off x="1627474" y="1702715"/>
            <a:ext cx="6187259" cy="3401252"/>
          </a:xfrm>
          <a:prstGeom prst="rect">
            <a:avLst/>
          </a:prstGeom>
          <a:noFill/>
          <a:ln w="25400">
            <a:solidFill>
              <a:srgbClr val="1C5B98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>
              <a:spcBef>
                <a:spcPct val="20000"/>
              </a:spcBef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Use this slide to provide a safety topic that is timely and relevant for the organization. There are several options to select a safety topic:</a:t>
            </a:r>
          </a:p>
          <a:p>
            <a:pPr marL="746125" lvl="2" indent="-285750">
              <a:spcBef>
                <a:spcPts val="600"/>
              </a:spcBef>
              <a:buClr>
                <a:srgbClr val="005295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Presenters can create their own content presentation based on organization needs</a:t>
            </a:r>
            <a:endParaRPr lang="en-US" sz="2000" dirty="0">
              <a:solidFill>
                <a:srgbClr val="00002F"/>
              </a:solidFill>
              <a:latin typeface="Trebuchet MS" panose="020B0603020202020204" pitchFamily="34" charset="0"/>
            </a:endParaRPr>
          </a:p>
          <a:p>
            <a:pPr marL="746125" lvl="4" indent="-285750">
              <a:spcBef>
                <a:spcPts val="600"/>
              </a:spcBef>
              <a:buClr>
                <a:srgbClr val="005295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Utilize the provided safety program related material and customize as appropriate. </a:t>
            </a:r>
          </a:p>
          <a:p>
            <a:pPr marL="746125" lvl="4" indent="-285750">
              <a:spcBef>
                <a:spcPts val="600"/>
              </a:spcBef>
              <a:buClr>
                <a:srgbClr val="005295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For support in creating safety meeting content speak to area subject matter experts regarding the selected topic</a:t>
            </a:r>
          </a:p>
          <a:p>
            <a:pPr marL="746125" lvl="4" indent="-285750">
              <a:spcBef>
                <a:spcPts val="600"/>
              </a:spcBef>
              <a:buClr>
                <a:srgbClr val="005295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Consideration of current environmental topics are encouraged</a:t>
            </a:r>
          </a:p>
          <a:p>
            <a:pPr marL="746125" lvl="4" indent="-285750">
              <a:spcBef>
                <a:spcPts val="600"/>
              </a:spcBef>
              <a:buClr>
                <a:srgbClr val="005295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00002F"/>
                </a:solidFill>
                <a:latin typeface="Trebuchet MS" panose="020B0603020202020204" pitchFamily="34" charset="0"/>
              </a:rPr>
              <a:t>Ensure appropriate presenter is assigned based on presentation content</a:t>
            </a:r>
          </a:p>
          <a:p>
            <a:pPr marL="746125" lvl="4" indent="-285750">
              <a:spcBef>
                <a:spcPts val="600"/>
              </a:spcBef>
              <a:buClr>
                <a:srgbClr val="005295"/>
              </a:buClr>
              <a:buFont typeface="Wingdings" panose="05000000000000000000" pitchFamily="2" charset="2"/>
              <a:buChar char="ü"/>
            </a:pPr>
            <a:endParaRPr lang="en-US" sz="1400" dirty="0">
              <a:solidFill>
                <a:srgbClr val="376092"/>
              </a:solidFill>
              <a:latin typeface="Trebuchet MS" panose="020B0603020202020204" pitchFamily="34" charset="0"/>
            </a:endParaRPr>
          </a:p>
          <a:p>
            <a:pPr lvl="0">
              <a:lnSpc>
                <a:spcPct val="200000"/>
              </a:lnSpc>
              <a:spcBef>
                <a:spcPct val="20000"/>
              </a:spcBef>
              <a:buClr>
                <a:srgbClr val="FF6600"/>
              </a:buClr>
            </a:pPr>
            <a:r>
              <a:rPr lang="en-CA" sz="900" dirty="0">
                <a:solidFill>
                  <a:srgbClr val="005596"/>
                </a:solidFill>
                <a:latin typeface="Trebuchet MS" panose="020B0603020202020204" pitchFamily="34" charset="0"/>
              </a:rPr>
              <a:t>Delete this text box when no longer needed.</a:t>
            </a:r>
          </a:p>
        </p:txBody>
      </p:sp>
    </p:spTree>
    <p:extLst>
      <p:ext uri="{BB962C8B-B14F-4D97-AF65-F5344CB8AC3E}">
        <p14:creationId xmlns:p14="http://schemas.microsoft.com/office/powerpoint/2010/main" val="3562109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C959956-9BA2-4AEC-B2D3-D5A8025CB7D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98C946-8BE6-496E-B851-F90FEABFD2DE}"/>
</file>

<file path=customXml/itemProps3.xml><?xml version="1.0" encoding="utf-8"?>
<ds:datastoreItem xmlns:ds="http://schemas.openxmlformats.org/officeDocument/2006/customXml" ds:itemID="{0E43C7EA-7DBF-4D43-BBB8-A75DB48AE60B}">
  <ds:schemaRefs>
    <ds:schemaRef ds:uri="http://schemas.microsoft.com/office/2006/metadata/properties"/>
    <ds:schemaRef ds:uri="http://www.w3.org/2000/xmln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1233</TotalTime>
  <Words>418</Words>
  <Application>Microsoft Office PowerPoint</Application>
  <PresentationFormat>On-screen Show (4:3)</PresentationFormat>
  <Paragraphs>57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GET A GRIP ON SAFETY</vt:lpstr>
      <vt:lpstr>Agenda</vt:lpstr>
      <vt:lpstr>Attendance</vt:lpstr>
      <vt:lpstr>Safety Moment</vt:lpstr>
      <vt:lpstr>Safety meeting action log status update</vt:lpstr>
      <vt:lpstr>Review area specific trending</vt:lpstr>
      <vt:lpstr>Monthly safety topic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Zebedee</dc:creator>
  <cp:lastModifiedBy>Tim Gondek</cp:lastModifiedBy>
  <cp:revision>26</cp:revision>
  <dcterms:created xsi:type="dcterms:W3CDTF">2018-07-05T18:21:49Z</dcterms:created>
  <dcterms:modified xsi:type="dcterms:W3CDTF">2021-05-04T13:36:57Z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</Properties>
</file>