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005295"/>
    <a:srgbClr val="4C4C4C"/>
    <a:srgbClr val="909090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121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BC50B-A0BB-4628-8ED3-F5FFED22D65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3E49D8-89A0-4D49-851B-2FFC693AD6C2}">
      <dgm:prSet phldrT="[Text]"/>
      <dgm:spPr>
        <a:xfrm>
          <a:off x="2640645" y="26467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gm:t>
    </dgm:pt>
    <dgm:pt modelId="{34AC18D8-DBF2-493E-A133-E5061DD1E2FB}" type="parTrans" cxnId="{068EBA95-BA80-4716-BE17-0D66B356C3AD}">
      <dgm:prSet/>
      <dgm:spPr/>
      <dgm:t>
        <a:bodyPr/>
        <a:lstStyle/>
        <a:p>
          <a:endParaRPr lang="en-US"/>
        </a:p>
      </dgm:t>
    </dgm:pt>
    <dgm:pt modelId="{F30AF7B4-4CA3-42A1-A389-B3276F5185F5}" type="sibTrans" cxnId="{068EBA95-BA80-4716-BE17-0D66B356C3AD}">
      <dgm:prSet/>
      <dgm:spPr/>
      <dgm:t>
        <a:bodyPr/>
        <a:lstStyle/>
        <a:p>
          <a:endParaRPr lang="en-US"/>
        </a:p>
      </dgm:t>
    </dgm:pt>
    <dgm:pt modelId="{BEAD5B32-9FEA-42A0-95C7-0B8B612C9367}">
      <dgm:prSet phldrT="[Text]"/>
      <dgm:spPr>
        <a:xfrm>
          <a:off x="2436770" y="685525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gm:t>
    </dgm:pt>
    <dgm:pt modelId="{FBED6D8F-014B-49C4-AAAF-48996243B381}" type="parTrans" cxnId="{D17E91BD-8155-44C2-ADD2-6B10A8D7105F}">
      <dgm:prSet/>
      <dgm:spPr/>
      <dgm:t>
        <a:bodyPr/>
        <a:lstStyle/>
        <a:p>
          <a:endParaRPr lang="en-US"/>
        </a:p>
      </dgm:t>
    </dgm:pt>
    <dgm:pt modelId="{54C3E0D3-7140-4575-AD6E-987CDFBBDBDC}" type="sibTrans" cxnId="{D17E91BD-8155-44C2-ADD2-6B10A8D7105F}">
      <dgm:prSet/>
      <dgm:spPr/>
      <dgm:t>
        <a:bodyPr/>
        <a:lstStyle/>
        <a:p>
          <a:endParaRPr lang="en-US"/>
        </a:p>
      </dgm:t>
    </dgm:pt>
    <dgm:pt modelId="{0D366AB8-E731-4697-A9F9-A10406D91E39}">
      <dgm:prSet phldrT="[Text]"/>
      <dgm:spPr>
        <a:xfrm>
          <a:off x="2640645" y="110637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gm:t>
    </dgm:pt>
    <dgm:pt modelId="{FE630287-2EDF-4F4C-8B63-DB6C135499B3}" type="parTrans" cxnId="{0B8FE14A-4F07-4BA2-8F70-C8DB305C553F}">
      <dgm:prSet/>
      <dgm:spPr/>
      <dgm:t>
        <a:bodyPr/>
        <a:lstStyle/>
        <a:p>
          <a:endParaRPr lang="en-US"/>
        </a:p>
      </dgm:t>
    </dgm:pt>
    <dgm:pt modelId="{7F02FE01-D489-4146-A3F8-BF9EED7016FC}" type="sibTrans" cxnId="{0B8FE14A-4F07-4BA2-8F70-C8DB305C553F}">
      <dgm:prSet/>
      <dgm:spPr/>
      <dgm:t>
        <a:bodyPr/>
        <a:lstStyle/>
        <a:p>
          <a:endParaRPr lang="en-US"/>
        </a:p>
      </dgm:t>
    </dgm:pt>
    <dgm:pt modelId="{23EA4B19-6CB2-41D8-B23A-32186CBB1A65}">
      <dgm:prSet/>
      <dgm:spPr>
        <a:xfrm>
          <a:off x="2436770" y="1527230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gm:t>
    </dgm:pt>
    <dgm:pt modelId="{07EBDEEA-E796-4E6F-A6D5-6D7CCD31552A}" type="parTrans" cxnId="{9962F2B5-359E-4E52-B1D9-901401442740}">
      <dgm:prSet/>
      <dgm:spPr/>
      <dgm:t>
        <a:bodyPr/>
        <a:lstStyle/>
        <a:p>
          <a:endParaRPr lang="en-US"/>
        </a:p>
      </dgm:t>
    </dgm:pt>
    <dgm:pt modelId="{B47D5697-2548-4DB3-81DD-67CCCFBB887D}" type="sibTrans" cxnId="{9962F2B5-359E-4E52-B1D9-901401442740}">
      <dgm:prSet/>
      <dgm:spPr/>
      <dgm:t>
        <a:bodyPr/>
        <a:lstStyle/>
        <a:p>
          <a:endParaRPr lang="en-US"/>
        </a:p>
      </dgm:t>
    </dgm:pt>
    <dgm:pt modelId="{A95C8BB8-6129-4C48-BB1B-9D1C86000A48}">
      <dgm:prSet/>
      <dgm:spPr>
        <a:xfrm>
          <a:off x="2640645" y="194744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gm:t>
    </dgm:pt>
    <dgm:pt modelId="{E248D6C4-8899-400F-B1BE-39CF5000A525}" type="parTrans" cxnId="{E5453AD4-E672-47F8-96E6-A537EDEE6E46}">
      <dgm:prSet/>
      <dgm:spPr/>
      <dgm:t>
        <a:bodyPr/>
        <a:lstStyle/>
        <a:p>
          <a:endParaRPr lang="en-US"/>
        </a:p>
      </dgm:t>
    </dgm:pt>
    <dgm:pt modelId="{3BB4DFA5-DCBB-40C3-B2A1-9C02C9C321C5}" type="sibTrans" cxnId="{E5453AD4-E672-47F8-96E6-A537EDEE6E46}">
      <dgm:prSet/>
      <dgm:spPr/>
      <dgm:t>
        <a:bodyPr/>
        <a:lstStyle/>
        <a:p>
          <a:endParaRPr lang="en-US"/>
        </a:p>
      </dgm:t>
    </dgm:pt>
    <dgm:pt modelId="{DB7E4B7F-470D-4588-AECD-98AEE25641A2}">
      <dgm:prSet/>
      <dgm:spPr>
        <a:xfrm>
          <a:off x="2436770" y="2368296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gm:t>
    </dgm:pt>
    <dgm:pt modelId="{61A68603-60DB-45A4-88B1-0D6E988A4631}" type="parTrans" cxnId="{38A286F5-7DF7-40AD-BEA5-1EE2AD7D8186}">
      <dgm:prSet/>
      <dgm:spPr/>
      <dgm:t>
        <a:bodyPr/>
        <a:lstStyle/>
        <a:p>
          <a:endParaRPr lang="en-US"/>
        </a:p>
      </dgm:t>
    </dgm:pt>
    <dgm:pt modelId="{586C1BF5-CAE3-47BA-AD97-6D5C0840F097}" type="sibTrans" cxnId="{38A286F5-7DF7-40AD-BEA5-1EE2AD7D8186}">
      <dgm:prSet/>
      <dgm:spPr/>
      <dgm:t>
        <a:bodyPr/>
        <a:lstStyle/>
        <a:p>
          <a:endParaRPr lang="en-US"/>
        </a:p>
      </dgm:t>
    </dgm:pt>
    <dgm:pt modelId="{B36C0DE2-C7C5-4768-83F1-C115B8A1329F}">
      <dgm:prSet/>
      <dgm:spPr>
        <a:xfrm>
          <a:off x="2640645" y="278914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gm:t>
    </dgm:pt>
    <dgm:pt modelId="{783E7528-5E99-4E91-B3D3-6DB5E57E88D6}" type="parTrans" cxnId="{EF975710-B574-48A5-8DB8-4990E3D42B77}">
      <dgm:prSet/>
      <dgm:spPr/>
      <dgm:t>
        <a:bodyPr/>
        <a:lstStyle/>
        <a:p>
          <a:endParaRPr lang="en-US"/>
        </a:p>
      </dgm:t>
    </dgm:pt>
    <dgm:pt modelId="{82FDE31E-439F-44ED-BD49-DF7A98DF52DB}" type="sibTrans" cxnId="{EF975710-B574-48A5-8DB8-4990E3D42B77}">
      <dgm:prSet/>
      <dgm:spPr/>
      <dgm:t>
        <a:bodyPr/>
        <a:lstStyle/>
        <a:p>
          <a:endParaRPr lang="en-US"/>
        </a:p>
      </dgm:t>
    </dgm:pt>
    <dgm:pt modelId="{37D3CF46-BBEE-470F-9AB5-EEF1CCD711B9}">
      <dgm:prSet/>
      <dgm:spPr>
        <a:xfrm>
          <a:off x="2640645" y="1947443"/>
          <a:ext cx="407887" cy="20386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endParaRPr lang="en-US"/>
        </a:p>
      </dgm:t>
    </dgm:pt>
    <dgm:pt modelId="{58B2595C-2B2D-49F3-80F3-6E38F65ACA7F}" type="parTrans" cxnId="{0521FBB0-B870-4707-812E-C8071484BFA9}">
      <dgm:prSet/>
      <dgm:spPr/>
      <dgm:t>
        <a:bodyPr/>
        <a:lstStyle/>
        <a:p>
          <a:endParaRPr lang="en-US"/>
        </a:p>
      </dgm:t>
    </dgm:pt>
    <dgm:pt modelId="{5AB575BA-D51C-41BD-8D5D-60557A8A140F}" type="sibTrans" cxnId="{0521FBB0-B870-4707-812E-C8071484BFA9}">
      <dgm:prSet/>
      <dgm:spPr/>
      <dgm:t>
        <a:bodyPr/>
        <a:lstStyle/>
        <a:p>
          <a:endParaRPr lang="en-US"/>
        </a:p>
      </dgm:t>
    </dgm:pt>
    <dgm:pt modelId="{F84222B3-AE57-42ED-9ECF-DF354F665586}" type="pres">
      <dgm:prSet presAssocID="{C2CBC50B-A0BB-4628-8ED3-F5FFED22D65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7885F9D-7649-45BC-B5DB-3ACAE03AD27B}" type="pres">
      <dgm:prSet presAssocID="{B13E49D8-89A0-4D49-851B-2FFC693AD6C2}" presName="Accent1" presStyleCnt="0"/>
      <dgm:spPr/>
    </dgm:pt>
    <dgm:pt modelId="{49863760-D90E-4F74-9585-F9741444C8AA}" type="pres">
      <dgm:prSet presAssocID="{B13E49D8-89A0-4D49-851B-2FFC693AD6C2}" presName="Accent" presStyleLbl="node1" presStyleIdx="0" presStyleCnt="7"/>
      <dgm:spPr>
        <a:xfrm>
          <a:off x="2479272" y="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C3024FDD-43CE-4B55-8FAB-DC7658DD97E1}" type="pres">
      <dgm:prSet presAssocID="{B13E49D8-89A0-4D49-851B-2FFC693AD6C2}" presName="Parent1" presStyleLbl="revTx" presStyleIdx="0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4A4A0C24-5477-4D5A-A0AF-F579C8A8DE22}" type="pres">
      <dgm:prSet presAssocID="{BEAD5B32-9FEA-42A0-95C7-0B8B612C9367}" presName="Accent2" presStyleCnt="0"/>
      <dgm:spPr/>
    </dgm:pt>
    <dgm:pt modelId="{518B9326-9656-4C70-BEE6-2C83AFF80CBF}" type="pres">
      <dgm:prSet presAssocID="{BEAD5B32-9FEA-42A0-95C7-0B8B612C9367}" presName="Accent" presStyleLbl="node1" presStyleIdx="1" presStyleCnt="7"/>
      <dgm:spPr>
        <a:xfrm>
          <a:off x="2276219" y="41989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2605FF4C-018F-4CD9-8FF7-C6183E4A3754}" type="pres">
      <dgm:prSet presAssocID="{BEAD5B32-9FEA-42A0-95C7-0B8B612C9367}" presName="Parent2" presStyleLbl="revTx" presStyleIdx="1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0BFEC1AD-59DB-4F22-AA36-E79962C8A98D}" type="pres">
      <dgm:prSet presAssocID="{0D366AB8-E731-4697-A9F9-A10406D91E39}" presName="Accent3" presStyleCnt="0"/>
      <dgm:spPr/>
    </dgm:pt>
    <dgm:pt modelId="{F0F11CFC-67BF-4806-A978-4339A6237B7A}" type="pres">
      <dgm:prSet presAssocID="{0D366AB8-E731-4697-A9F9-A10406D91E39}" presName="Accent" presStyleLbl="node1" presStyleIdx="2" presStyleCnt="7"/>
      <dgm:spPr>
        <a:xfrm>
          <a:off x="2479272" y="841705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58A5EA9D-C1B6-48D6-9980-1D813F690BC7}" type="pres">
      <dgm:prSet presAssocID="{0D366AB8-E731-4697-A9F9-A10406D91E39}" presName="Parent3" presStyleLbl="revTx" presStyleIdx="2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4161F04-ADBA-48B3-85ED-5F3D76428BEC}" type="pres">
      <dgm:prSet presAssocID="{23EA4B19-6CB2-41D8-B23A-32186CBB1A65}" presName="Accent4" presStyleCnt="0"/>
      <dgm:spPr/>
    </dgm:pt>
    <dgm:pt modelId="{E696BBE5-FB0E-49BC-A358-AC17C317B8D0}" type="pres">
      <dgm:prSet presAssocID="{23EA4B19-6CB2-41D8-B23A-32186CBB1A65}" presName="Accent" presStyleLbl="node1" presStyleIdx="3" presStyleCnt="7"/>
      <dgm:spPr>
        <a:xfrm>
          <a:off x="2276219" y="1262557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FE37E6BD-2204-4DE2-A18E-40924BBD5382}" type="pres">
      <dgm:prSet presAssocID="{23EA4B19-6CB2-41D8-B23A-32186CBB1A65}" presName="Parent4" presStyleLbl="revTx" presStyleIdx="3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2D10021-1455-47B0-9FE7-E037B0F5BBA9}" type="pres">
      <dgm:prSet presAssocID="{A95C8BB8-6129-4C48-BB1B-9D1C86000A48}" presName="Accent5" presStyleCnt="0"/>
      <dgm:spPr/>
    </dgm:pt>
    <dgm:pt modelId="{4F7276E4-AB7B-4532-8FE0-CF8DBD7AA02D}" type="pres">
      <dgm:prSet presAssocID="{A95C8BB8-6129-4C48-BB1B-9D1C86000A48}" presName="Accent" presStyleLbl="node1" presStyleIdx="4" presStyleCnt="7"/>
      <dgm:spPr>
        <a:xfrm>
          <a:off x="2479272" y="168277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1BF22418-A085-4535-A1F5-29FD30597FBA}" type="pres">
      <dgm:prSet presAssocID="{A95C8BB8-6129-4C48-BB1B-9D1C86000A48}" presName="Parent5" presStyleLbl="revTx" presStyleIdx="4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506F93B6-0920-41B8-9A0E-C831AB35A896}" type="pres">
      <dgm:prSet presAssocID="{DB7E4B7F-470D-4588-AECD-98AEE25641A2}" presName="Accent6" presStyleCnt="0"/>
      <dgm:spPr/>
    </dgm:pt>
    <dgm:pt modelId="{69866811-C0F0-4EB2-B35F-70807F0FFABC}" type="pres">
      <dgm:prSet presAssocID="{DB7E4B7F-470D-4588-AECD-98AEE25641A2}" presName="Accent" presStyleLbl="node1" presStyleIdx="5" presStyleCnt="7"/>
      <dgm:spPr>
        <a:xfrm>
          <a:off x="2276219" y="210362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AFEEAB02-02CC-4579-99F7-0E78C5BEAFB1}" type="pres">
      <dgm:prSet presAssocID="{DB7E4B7F-470D-4588-AECD-98AEE25641A2}" presName="Parent6" presStyleLbl="revTx" presStyleIdx="5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D67B2089-757C-4F13-B1E1-DC34E3CFDBAA}" type="pres">
      <dgm:prSet presAssocID="{B36C0DE2-C7C5-4768-83F1-C115B8A1329F}" presName="Accent7" presStyleCnt="0"/>
      <dgm:spPr/>
    </dgm:pt>
    <dgm:pt modelId="{7DDD452E-5E5D-4622-A585-D1BA73BF7DF9}" type="pres">
      <dgm:prSet presAssocID="{B36C0DE2-C7C5-4768-83F1-C115B8A1329F}" presName="Accent" presStyleLbl="node1" presStyleIdx="6" presStyleCnt="7"/>
      <dgm:spPr>
        <a:xfrm>
          <a:off x="2531235" y="2572161"/>
          <a:ext cx="627941" cy="62823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6C67CB0-C8A0-44E4-8A9F-53E76F0DE880}" type="pres">
      <dgm:prSet presAssocID="{B36C0DE2-C7C5-4768-83F1-C115B8A1329F}" presName="Parent7" presStyleLbl="revTx" presStyleIdx="6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</dgm:ptLst>
  <dgm:cxnLst>
    <dgm:cxn modelId="{EF975710-B574-48A5-8DB8-4990E3D42B77}" srcId="{C2CBC50B-A0BB-4628-8ED3-F5FFED22D65A}" destId="{B36C0DE2-C7C5-4768-83F1-C115B8A1329F}" srcOrd="6" destOrd="0" parTransId="{783E7528-5E99-4E91-B3D3-6DB5E57E88D6}" sibTransId="{82FDE31E-439F-44ED-BD49-DF7A98DF52DB}"/>
    <dgm:cxn modelId="{EF461316-391A-4F87-953C-2EE2D9373C66}" type="presOf" srcId="{B36C0DE2-C7C5-4768-83F1-C115B8A1329F}" destId="{46C67CB0-C8A0-44E4-8A9F-53E76F0DE880}" srcOrd="0" destOrd="0" presId="urn:microsoft.com/office/officeart/2009/layout/CircleArrowProcess"/>
    <dgm:cxn modelId="{2A4E483C-00FB-45D0-8287-0676AB212C2B}" type="presOf" srcId="{23EA4B19-6CB2-41D8-B23A-32186CBB1A65}" destId="{FE37E6BD-2204-4DE2-A18E-40924BBD5382}" srcOrd="0" destOrd="0" presId="urn:microsoft.com/office/officeart/2009/layout/CircleArrowProcess"/>
    <dgm:cxn modelId="{0B8FE14A-4F07-4BA2-8F70-C8DB305C553F}" srcId="{C2CBC50B-A0BB-4628-8ED3-F5FFED22D65A}" destId="{0D366AB8-E731-4697-A9F9-A10406D91E39}" srcOrd="2" destOrd="0" parTransId="{FE630287-2EDF-4F4C-8B63-DB6C135499B3}" sibTransId="{7F02FE01-D489-4146-A3F8-BF9EED7016FC}"/>
    <dgm:cxn modelId="{51D60457-AB3F-4616-9055-EAB968C6FDFE}" type="presOf" srcId="{DB7E4B7F-470D-4588-AECD-98AEE25641A2}" destId="{AFEEAB02-02CC-4579-99F7-0E78C5BEAFB1}" srcOrd="0" destOrd="0" presId="urn:microsoft.com/office/officeart/2009/layout/CircleArrowProcess"/>
    <dgm:cxn modelId="{068EBA95-BA80-4716-BE17-0D66B356C3AD}" srcId="{C2CBC50B-A0BB-4628-8ED3-F5FFED22D65A}" destId="{B13E49D8-89A0-4D49-851B-2FFC693AD6C2}" srcOrd="0" destOrd="0" parTransId="{34AC18D8-DBF2-493E-A133-E5061DD1E2FB}" sibTransId="{F30AF7B4-4CA3-42A1-A389-B3276F5185F5}"/>
    <dgm:cxn modelId="{FC2867B0-C3DC-4469-A76C-2AAC769FEBB4}" type="presOf" srcId="{BEAD5B32-9FEA-42A0-95C7-0B8B612C9367}" destId="{2605FF4C-018F-4CD9-8FF7-C6183E4A3754}" srcOrd="0" destOrd="0" presId="urn:microsoft.com/office/officeart/2009/layout/CircleArrowProcess"/>
    <dgm:cxn modelId="{0521FBB0-B870-4707-812E-C8071484BFA9}" srcId="{C2CBC50B-A0BB-4628-8ED3-F5FFED22D65A}" destId="{37D3CF46-BBEE-470F-9AB5-EEF1CCD711B9}" srcOrd="7" destOrd="0" parTransId="{58B2595C-2B2D-49F3-80F3-6E38F65ACA7F}" sibTransId="{5AB575BA-D51C-41BD-8D5D-60557A8A140F}"/>
    <dgm:cxn modelId="{9962F2B5-359E-4E52-B1D9-901401442740}" srcId="{C2CBC50B-A0BB-4628-8ED3-F5FFED22D65A}" destId="{23EA4B19-6CB2-41D8-B23A-32186CBB1A65}" srcOrd="3" destOrd="0" parTransId="{07EBDEEA-E796-4E6F-A6D5-6D7CCD31552A}" sibTransId="{B47D5697-2548-4DB3-81DD-67CCCFBB887D}"/>
    <dgm:cxn modelId="{D17E91BD-8155-44C2-ADD2-6B10A8D7105F}" srcId="{C2CBC50B-A0BB-4628-8ED3-F5FFED22D65A}" destId="{BEAD5B32-9FEA-42A0-95C7-0B8B612C9367}" srcOrd="1" destOrd="0" parTransId="{FBED6D8F-014B-49C4-AAAF-48996243B381}" sibTransId="{54C3E0D3-7140-4575-AD6E-987CDFBBDBDC}"/>
    <dgm:cxn modelId="{E5453AD4-E672-47F8-96E6-A537EDEE6E46}" srcId="{C2CBC50B-A0BB-4628-8ED3-F5FFED22D65A}" destId="{A95C8BB8-6129-4C48-BB1B-9D1C86000A48}" srcOrd="4" destOrd="0" parTransId="{E248D6C4-8899-400F-B1BE-39CF5000A525}" sibTransId="{3BB4DFA5-DCBB-40C3-B2A1-9C02C9C321C5}"/>
    <dgm:cxn modelId="{91E7E3D4-A3DC-47D4-9D9F-79A8E1E0DAF1}" type="presOf" srcId="{A95C8BB8-6129-4C48-BB1B-9D1C86000A48}" destId="{1BF22418-A085-4535-A1F5-29FD30597FBA}" srcOrd="0" destOrd="0" presId="urn:microsoft.com/office/officeart/2009/layout/CircleArrowProcess"/>
    <dgm:cxn modelId="{7E347EE1-161F-4884-99E5-CAB77108A9B8}" type="presOf" srcId="{0D366AB8-E731-4697-A9F9-A10406D91E39}" destId="{58A5EA9D-C1B6-48D6-9980-1D813F690BC7}" srcOrd="0" destOrd="0" presId="urn:microsoft.com/office/officeart/2009/layout/CircleArrowProcess"/>
    <dgm:cxn modelId="{6B01ACE3-1A34-4AFE-A513-07B089B5F33B}" type="presOf" srcId="{B13E49D8-89A0-4D49-851B-2FFC693AD6C2}" destId="{C3024FDD-43CE-4B55-8FAB-DC7658DD97E1}" srcOrd="0" destOrd="0" presId="urn:microsoft.com/office/officeart/2009/layout/CircleArrowProcess"/>
    <dgm:cxn modelId="{63F637E9-9CCB-441A-A3C2-856C7D9A4C02}" type="presOf" srcId="{C2CBC50B-A0BB-4628-8ED3-F5FFED22D65A}" destId="{F84222B3-AE57-42ED-9ECF-DF354F665586}" srcOrd="0" destOrd="0" presId="urn:microsoft.com/office/officeart/2009/layout/CircleArrowProcess"/>
    <dgm:cxn modelId="{38A286F5-7DF7-40AD-BEA5-1EE2AD7D8186}" srcId="{C2CBC50B-A0BB-4628-8ED3-F5FFED22D65A}" destId="{DB7E4B7F-470D-4588-AECD-98AEE25641A2}" srcOrd="5" destOrd="0" parTransId="{61A68603-60DB-45A4-88B1-0D6E988A4631}" sibTransId="{586C1BF5-CAE3-47BA-AD97-6D5C0840F097}"/>
    <dgm:cxn modelId="{D636589C-FA05-4641-A612-8EF6D6B37349}" type="presParOf" srcId="{F84222B3-AE57-42ED-9ECF-DF354F665586}" destId="{E7885F9D-7649-45BC-B5DB-3ACAE03AD27B}" srcOrd="0" destOrd="0" presId="urn:microsoft.com/office/officeart/2009/layout/CircleArrowProcess"/>
    <dgm:cxn modelId="{DF52EC37-5F05-4C56-8505-206764986418}" type="presParOf" srcId="{E7885F9D-7649-45BC-B5DB-3ACAE03AD27B}" destId="{49863760-D90E-4F74-9585-F9741444C8AA}" srcOrd="0" destOrd="0" presId="urn:microsoft.com/office/officeart/2009/layout/CircleArrowProcess"/>
    <dgm:cxn modelId="{6EBDDB43-F6D3-421B-8EA5-74544FF207D7}" type="presParOf" srcId="{F84222B3-AE57-42ED-9ECF-DF354F665586}" destId="{C3024FDD-43CE-4B55-8FAB-DC7658DD97E1}" srcOrd="1" destOrd="0" presId="urn:microsoft.com/office/officeart/2009/layout/CircleArrowProcess"/>
    <dgm:cxn modelId="{6528FCC6-97D9-4339-83AD-922AEE658990}" type="presParOf" srcId="{F84222B3-AE57-42ED-9ECF-DF354F665586}" destId="{4A4A0C24-5477-4D5A-A0AF-F579C8A8DE22}" srcOrd="2" destOrd="0" presId="urn:microsoft.com/office/officeart/2009/layout/CircleArrowProcess"/>
    <dgm:cxn modelId="{98223D3F-EBE7-4B26-AB7B-3B4B9F8177BF}" type="presParOf" srcId="{4A4A0C24-5477-4D5A-A0AF-F579C8A8DE22}" destId="{518B9326-9656-4C70-BEE6-2C83AFF80CBF}" srcOrd="0" destOrd="0" presId="urn:microsoft.com/office/officeart/2009/layout/CircleArrowProcess"/>
    <dgm:cxn modelId="{BFF5493C-68D2-4ACF-B741-BBB9D2B641CA}" type="presParOf" srcId="{F84222B3-AE57-42ED-9ECF-DF354F665586}" destId="{2605FF4C-018F-4CD9-8FF7-C6183E4A3754}" srcOrd="3" destOrd="0" presId="urn:microsoft.com/office/officeart/2009/layout/CircleArrowProcess"/>
    <dgm:cxn modelId="{E37D7E50-B25F-425A-A8CC-6006A73754E6}" type="presParOf" srcId="{F84222B3-AE57-42ED-9ECF-DF354F665586}" destId="{0BFEC1AD-59DB-4F22-AA36-E79962C8A98D}" srcOrd="4" destOrd="0" presId="urn:microsoft.com/office/officeart/2009/layout/CircleArrowProcess"/>
    <dgm:cxn modelId="{0544D7F7-CD33-451B-9C0F-7374E8ECD8A4}" type="presParOf" srcId="{0BFEC1AD-59DB-4F22-AA36-E79962C8A98D}" destId="{F0F11CFC-67BF-4806-A978-4339A6237B7A}" srcOrd="0" destOrd="0" presId="urn:microsoft.com/office/officeart/2009/layout/CircleArrowProcess"/>
    <dgm:cxn modelId="{2A05E4A5-0752-4C38-A562-0BFB92F435C8}" type="presParOf" srcId="{F84222B3-AE57-42ED-9ECF-DF354F665586}" destId="{58A5EA9D-C1B6-48D6-9980-1D813F690BC7}" srcOrd="5" destOrd="0" presId="urn:microsoft.com/office/officeart/2009/layout/CircleArrowProcess"/>
    <dgm:cxn modelId="{1CC8CE6E-0961-4508-B207-9A55ECFFD4DC}" type="presParOf" srcId="{F84222B3-AE57-42ED-9ECF-DF354F665586}" destId="{74161F04-ADBA-48B3-85ED-5F3D76428BEC}" srcOrd="6" destOrd="0" presId="urn:microsoft.com/office/officeart/2009/layout/CircleArrowProcess"/>
    <dgm:cxn modelId="{E17F02E9-9DFA-427A-AED7-8C56DD49F5F2}" type="presParOf" srcId="{74161F04-ADBA-48B3-85ED-5F3D76428BEC}" destId="{E696BBE5-FB0E-49BC-A358-AC17C317B8D0}" srcOrd="0" destOrd="0" presId="urn:microsoft.com/office/officeart/2009/layout/CircleArrowProcess"/>
    <dgm:cxn modelId="{E7C505B9-80C6-434D-A107-04FAB0C39624}" type="presParOf" srcId="{F84222B3-AE57-42ED-9ECF-DF354F665586}" destId="{FE37E6BD-2204-4DE2-A18E-40924BBD5382}" srcOrd="7" destOrd="0" presId="urn:microsoft.com/office/officeart/2009/layout/CircleArrowProcess"/>
    <dgm:cxn modelId="{365563C8-5A31-4BC7-B4E4-6887857E7CF3}" type="presParOf" srcId="{F84222B3-AE57-42ED-9ECF-DF354F665586}" destId="{72D10021-1455-47B0-9FE7-E037B0F5BBA9}" srcOrd="8" destOrd="0" presId="urn:microsoft.com/office/officeart/2009/layout/CircleArrowProcess"/>
    <dgm:cxn modelId="{824D7840-33F5-4306-B64D-A144C96BA7A7}" type="presParOf" srcId="{72D10021-1455-47B0-9FE7-E037B0F5BBA9}" destId="{4F7276E4-AB7B-4532-8FE0-CF8DBD7AA02D}" srcOrd="0" destOrd="0" presId="urn:microsoft.com/office/officeart/2009/layout/CircleArrowProcess"/>
    <dgm:cxn modelId="{A8B88D09-58A1-4A7F-B8D9-90ED5DCE0993}" type="presParOf" srcId="{F84222B3-AE57-42ED-9ECF-DF354F665586}" destId="{1BF22418-A085-4535-A1F5-29FD30597FBA}" srcOrd="9" destOrd="0" presId="urn:microsoft.com/office/officeart/2009/layout/CircleArrowProcess"/>
    <dgm:cxn modelId="{2727B654-F324-4E0F-BA58-5EBAC9AAEECF}" type="presParOf" srcId="{F84222B3-AE57-42ED-9ECF-DF354F665586}" destId="{506F93B6-0920-41B8-9A0E-C831AB35A896}" srcOrd="10" destOrd="0" presId="urn:microsoft.com/office/officeart/2009/layout/CircleArrowProcess"/>
    <dgm:cxn modelId="{6C380F1C-CE2E-45EB-AB0D-A4BB759B1473}" type="presParOf" srcId="{506F93B6-0920-41B8-9A0E-C831AB35A896}" destId="{69866811-C0F0-4EB2-B35F-70807F0FFABC}" srcOrd="0" destOrd="0" presId="urn:microsoft.com/office/officeart/2009/layout/CircleArrowProcess"/>
    <dgm:cxn modelId="{4A58A125-C398-41AA-9B61-31F6FB7EDF3E}" type="presParOf" srcId="{F84222B3-AE57-42ED-9ECF-DF354F665586}" destId="{AFEEAB02-02CC-4579-99F7-0E78C5BEAFB1}" srcOrd="11" destOrd="0" presId="urn:microsoft.com/office/officeart/2009/layout/CircleArrowProcess"/>
    <dgm:cxn modelId="{5F289630-14F2-4D14-AFBE-F9437064E5BC}" type="presParOf" srcId="{F84222B3-AE57-42ED-9ECF-DF354F665586}" destId="{D67B2089-757C-4F13-B1E1-DC34E3CFDBAA}" srcOrd="12" destOrd="0" presId="urn:microsoft.com/office/officeart/2009/layout/CircleArrowProcess"/>
    <dgm:cxn modelId="{82F51140-60FA-46D7-B1C5-CCFEFB3081F8}" type="presParOf" srcId="{D67B2089-757C-4F13-B1E1-DC34E3CFDBAA}" destId="{7DDD452E-5E5D-4622-A585-D1BA73BF7DF9}" srcOrd="0" destOrd="0" presId="urn:microsoft.com/office/officeart/2009/layout/CircleArrowProcess"/>
    <dgm:cxn modelId="{4DC0DBE6-DFEF-4B14-866A-BBDC2C32FCD5}" type="presParOf" srcId="{F84222B3-AE57-42ED-9ECF-DF354F665586}" destId="{46C67CB0-C8A0-44E4-8A9F-53E76F0DE880}" srcOrd="1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63760-D90E-4F74-9585-F9741444C8AA}">
      <dsp:nvSpPr>
        <dsp:cNvPr id="0" name=""/>
        <dsp:cNvSpPr/>
      </dsp:nvSpPr>
      <dsp:spPr>
        <a:xfrm>
          <a:off x="817472" y="0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24FDD-43CE-4B55-8FAB-DC7658DD97E1}">
      <dsp:nvSpPr>
        <dsp:cNvPr id="0" name=""/>
        <dsp:cNvSpPr/>
      </dsp:nvSpPr>
      <dsp:spPr>
        <a:xfrm>
          <a:off x="1039500" y="364155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sp:txBody>
      <dsp:txXfrm>
        <a:off x="1039500" y="364155"/>
        <a:ext cx="561199" cy="280491"/>
      </dsp:txXfrm>
    </dsp:sp>
    <dsp:sp modelId="{518B9326-9656-4C70-BEE6-2C83AFF80CBF}">
      <dsp:nvSpPr>
        <dsp:cNvPr id="0" name=""/>
        <dsp:cNvSpPr/>
      </dsp:nvSpPr>
      <dsp:spPr>
        <a:xfrm>
          <a:off x="538099" y="57771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5FF4C-018F-4CD9-8FF7-C6183E4A3754}">
      <dsp:nvSpPr>
        <dsp:cNvPr id="0" name=""/>
        <dsp:cNvSpPr/>
      </dsp:nvSpPr>
      <dsp:spPr>
        <a:xfrm>
          <a:off x="758994" y="943192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sp:txBody>
      <dsp:txXfrm>
        <a:off x="758994" y="943192"/>
        <a:ext cx="561199" cy="280491"/>
      </dsp:txXfrm>
    </dsp:sp>
    <dsp:sp modelId="{F0F11CFC-67BF-4806-A978-4339A6237B7A}">
      <dsp:nvSpPr>
        <dsp:cNvPr id="0" name=""/>
        <dsp:cNvSpPr/>
      </dsp:nvSpPr>
      <dsp:spPr>
        <a:xfrm>
          <a:off x="817472" y="1158074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5EA9D-C1B6-48D6-9980-1D813F690BC7}">
      <dsp:nvSpPr>
        <dsp:cNvPr id="0" name=""/>
        <dsp:cNvSpPr/>
      </dsp:nvSpPr>
      <dsp:spPr>
        <a:xfrm>
          <a:off x="1039500" y="1522229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sp:txBody>
      <dsp:txXfrm>
        <a:off x="1039500" y="1522229"/>
        <a:ext cx="561199" cy="280491"/>
      </dsp:txXfrm>
    </dsp:sp>
    <dsp:sp modelId="{E696BBE5-FB0E-49BC-A358-AC17C317B8D0}">
      <dsp:nvSpPr>
        <dsp:cNvPr id="0" name=""/>
        <dsp:cNvSpPr/>
      </dsp:nvSpPr>
      <dsp:spPr>
        <a:xfrm>
          <a:off x="538099" y="1737112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7E6BD-2204-4DE2-A18E-40924BBD5382}">
      <dsp:nvSpPr>
        <dsp:cNvPr id="0" name=""/>
        <dsp:cNvSpPr/>
      </dsp:nvSpPr>
      <dsp:spPr>
        <a:xfrm>
          <a:off x="758994" y="2101267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sp:txBody>
      <dsp:txXfrm>
        <a:off x="758994" y="2101267"/>
        <a:ext cx="561199" cy="280491"/>
      </dsp:txXfrm>
    </dsp:sp>
    <dsp:sp modelId="{4F7276E4-AB7B-4532-8FE0-CF8DBD7AA02D}">
      <dsp:nvSpPr>
        <dsp:cNvPr id="0" name=""/>
        <dsp:cNvSpPr/>
      </dsp:nvSpPr>
      <dsp:spPr>
        <a:xfrm>
          <a:off x="817472" y="2315268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22418-A085-4535-A1F5-29FD30597FBA}">
      <dsp:nvSpPr>
        <dsp:cNvPr id="0" name=""/>
        <dsp:cNvSpPr/>
      </dsp:nvSpPr>
      <dsp:spPr>
        <a:xfrm>
          <a:off x="1039500" y="2679423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sp:txBody>
      <dsp:txXfrm>
        <a:off x="1039500" y="2679423"/>
        <a:ext cx="561199" cy="280491"/>
      </dsp:txXfrm>
    </dsp:sp>
    <dsp:sp modelId="{69866811-C0F0-4EB2-B35F-70807F0FFABC}">
      <dsp:nvSpPr>
        <dsp:cNvPr id="0" name=""/>
        <dsp:cNvSpPr/>
      </dsp:nvSpPr>
      <dsp:spPr>
        <a:xfrm>
          <a:off x="538099" y="289430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EAB02-02CC-4579-99F7-0E78C5BEAFB1}">
      <dsp:nvSpPr>
        <dsp:cNvPr id="0" name=""/>
        <dsp:cNvSpPr/>
      </dsp:nvSpPr>
      <dsp:spPr>
        <a:xfrm>
          <a:off x="758994" y="3258461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sp:txBody>
      <dsp:txXfrm>
        <a:off x="758994" y="3258461"/>
        <a:ext cx="561199" cy="280491"/>
      </dsp:txXfrm>
    </dsp:sp>
    <dsp:sp modelId="{7DDD452E-5E5D-4622-A585-D1BA73BF7DF9}">
      <dsp:nvSpPr>
        <dsp:cNvPr id="0" name=""/>
        <dsp:cNvSpPr/>
      </dsp:nvSpPr>
      <dsp:spPr>
        <a:xfrm>
          <a:off x="888966" y="3538953"/>
          <a:ext cx="863964" cy="8643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67CB0-C8A0-44E4-8A9F-53E76F0DE880}">
      <dsp:nvSpPr>
        <dsp:cNvPr id="0" name=""/>
        <dsp:cNvSpPr/>
      </dsp:nvSpPr>
      <dsp:spPr>
        <a:xfrm>
          <a:off x="1039500" y="3837498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sp:txBody>
      <dsp:txXfrm>
        <a:off x="1039500" y="3837498"/>
        <a:ext cx="561199" cy="280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61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470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68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7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 with Company specific roles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46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Level of Effort Presentation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A84480-3E61-4D82-BE5F-2C60A59D2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it works</a:t>
            </a:r>
            <a:endParaRPr lang="en-CA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4AA55F-6044-4A9E-BEF1-7DC0A20FF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62E9A7-A068-4C3F-BF1C-B142B741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1CF87E05-85E4-4C87-9D78-6AE1F0FCD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371" y="2235202"/>
            <a:ext cx="11533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Statistics Validation and</a:t>
            </a:r>
          </a:p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 Ongoing Monitoring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ED54D70E-839A-4D00-B842-A20224736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234" y="2857760"/>
            <a:ext cx="10802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Visual Program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AB69306B-DC30-4601-BECC-15813DF33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1824" y="2857761"/>
            <a:ext cx="14008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Mind Set Awareness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791BA36D-F0D9-4010-880A-A92E2FFD5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2994" y="2857761"/>
            <a:ext cx="1441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Visible Felt  Leadership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4C108BEB-7962-49F3-B510-32B69BF02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821" y="2206624"/>
            <a:ext cx="11930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7 Activities to Support Risk Reduction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2C4E77-B395-4ACA-9F09-F0206334421C}"/>
              </a:ext>
            </a:extLst>
          </p:cNvPr>
          <p:cNvSpPr/>
          <p:nvPr/>
        </p:nvSpPr>
        <p:spPr>
          <a:xfrm>
            <a:off x="3524273" y="4024807"/>
            <a:ext cx="367106" cy="927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333A442B-853D-405B-8A9E-860F2021A8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88" y="2468076"/>
            <a:ext cx="1979509" cy="188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Down Arrow 16">
            <a:extLst>
              <a:ext uri="{FF2B5EF4-FFF2-40B4-BE49-F238E27FC236}">
                <a16:creationId xmlns:a16="http://schemas.microsoft.com/office/drawing/2014/main" id="{D72DF9A5-63D4-4D47-8AB8-7EE9C8A54A05}"/>
              </a:ext>
            </a:extLst>
          </p:cNvPr>
          <p:cNvSpPr/>
          <p:nvPr/>
        </p:nvSpPr>
        <p:spPr>
          <a:xfrm>
            <a:off x="7626169" y="3292950"/>
            <a:ext cx="498397" cy="67302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D6940343-1800-48C3-A0F4-D5BF16B2A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091099"/>
            <a:ext cx="305921" cy="305921"/>
          </a:xfrm>
          <a:prstGeom prst="ellipse">
            <a:avLst/>
          </a:prstGeom>
          <a:solidFill>
            <a:srgbClr val="1F56A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C2296F3-1E8D-472B-A405-FBB576D6A8F2}"/>
              </a:ext>
            </a:extLst>
          </p:cNvPr>
          <p:cNvGrpSpPr/>
          <p:nvPr/>
        </p:nvGrpSpPr>
        <p:grpSpPr>
          <a:xfrm>
            <a:off x="6204305" y="3537882"/>
            <a:ext cx="498397" cy="1473521"/>
            <a:chOff x="5739653" y="3689867"/>
            <a:chExt cx="498397" cy="1473521"/>
          </a:xfrm>
        </p:grpSpPr>
        <p:sp>
          <p:nvSpPr>
            <p:cNvPr id="19" name="Down Arrow 15">
              <a:extLst>
                <a:ext uri="{FF2B5EF4-FFF2-40B4-BE49-F238E27FC236}">
                  <a16:creationId xmlns:a16="http://schemas.microsoft.com/office/drawing/2014/main" id="{5CBAD306-1E39-417A-9A7A-4C419448ABB9}"/>
                </a:ext>
              </a:extLst>
            </p:cNvPr>
            <p:cNvSpPr/>
            <p:nvPr/>
          </p:nvSpPr>
          <p:spPr>
            <a:xfrm>
              <a:off x="5739653" y="3689867"/>
              <a:ext cx="498397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2C5112DA-EBA6-40CF-BA56-248C98D84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891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742CE9C3-3503-424D-ACA9-7C57FCB1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891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27" name="Oval 35">
            <a:extLst>
              <a:ext uri="{FF2B5EF4-FFF2-40B4-BE49-F238E27FC236}">
                <a16:creationId xmlns:a16="http://schemas.microsoft.com/office/drawing/2014/main" id="{CCC799F3-62CE-4248-B6D2-7366AAD05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802954"/>
            <a:ext cx="305921" cy="305921"/>
          </a:xfrm>
          <a:prstGeom prst="ellipse">
            <a:avLst/>
          </a:prstGeom>
          <a:solidFill>
            <a:srgbClr val="64BB4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28" name="Oval 36">
            <a:extLst>
              <a:ext uri="{FF2B5EF4-FFF2-40B4-BE49-F238E27FC236}">
                <a16:creationId xmlns:a16="http://schemas.microsoft.com/office/drawing/2014/main" id="{4C153F9C-3D18-49C4-A03E-AF3BCA36E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447027"/>
            <a:ext cx="305921" cy="305921"/>
          </a:xfrm>
          <a:prstGeom prst="ellipse">
            <a:avLst/>
          </a:prstGeom>
          <a:solidFill>
            <a:srgbClr val="ED1B24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BDA53E8-8A56-45A1-8B7B-C96D24C17BAB}"/>
              </a:ext>
            </a:extLst>
          </p:cNvPr>
          <p:cNvGrpSpPr/>
          <p:nvPr/>
        </p:nvGrpSpPr>
        <p:grpSpPr>
          <a:xfrm>
            <a:off x="5154493" y="3537882"/>
            <a:ext cx="499671" cy="1473521"/>
            <a:chOff x="4289714" y="3689867"/>
            <a:chExt cx="499671" cy="1473521"/>
          </a:xfrm>
        </p:grpSpPr>
        <p:sp>
          <p:nvSpPr>
            <p:cNvPr id="18" name="Down Arrow 14">
              <a:extLst>
                <a:ext uri="{FF2B5EF4-FFF2-40B4-BE49-F238E27FC236}">
                  <a16:creationId xmlns:a16="http://schemas.microsoft.com/office/drawing/2014/main" id="{816DF0C5-00DC-4470-9F8D-93108986BB13}"/>
                </a:ext>
              </a:extLst>
            </p:cNvPr>
            <p:cNvSpPr/>
            <p:nvPr/>
          </p:nvSpPr>
          <p:spPr>
            <a:xfrm>
              <a:off x="4289714" y="3689867"/>
              <a:ext cx="499671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3" name="Oval 30">
              <a:extLst>
                <a:ext uri="{FF2B5EF4-FFF2-40B4-BE49-F238E27FC236}">
                  <a16:creationId xmlns:a16="http://schemas.microsoft.com/office/drawing/2014/main" id="{936B11A0-B614-4DAD-AD70-5FBED153D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589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9" name="Oval 38">
              <a:extLst>
                <a:ext uri="{FF2B5EF4-FFF2-40B4-BE49-F238E27FC236}">
                  <a16:creationId xmlns:a16="http://schemas.microsoft.com/office/drawing/2014/main" id="{B2A7179F-1260-4214-840C-71EF73C84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589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1A2B276-46DD-4CF1-9F74-671BD8E678BD}"/>
              </a:ext>
            </a:extLst>
          </p:cNvPr>
          <p:cNvGrpSpPr/>
          <p:nvPr/>
        </p:nvGrpSpPr>
        <p:grpSpPr>
          <a:xfrm>
            <a:off x="4197215" y="3537882"/>
            <a:ext cx="498396" cy="1473521"/>
            <a:chOff x="2888212" y="3689867"/>
            <a:chExt cx="498396" cy="1473521"/>
          </a:xfrm>
        </p:grpSpPr>
        <p:sp>
          <p:nvSpPr>
            <p:cNvPr id="17" name="Down Arrow 13">
              <a:extLst>
                <a:ext uri="{FF2B5EF4-FFF2-40B4-BE49-F238E27FC236}">
                  <a16:creationId xmlns:a16="http://schemas.microsoft.com/office/drawing/2014/main" id="{E293FCBD-86BA-4268-B22D-A10315F05CF5}"/>
                </a:ext>
              </a:extLst>
            </p:cNvPr>
            <p:cNvSpPr/>
            <p:nvPr/>
          </p:nvSpPr>
          <p:spPr>
            <a:xfrm>
              <a:off x="2888212" y="3689867"/>
              <a:ext cx="498396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5" name="Oval 33">
              <a:extLst>
                <a:ext uri="{FF2B5EF4-FFF2-40B4-BE49-F238E27FC236}">
                  <a16:creationId xmlns:a16="http://schemas.microsoft.com/office/drawing/2014/main" id="{DC076064-2DAE-49FE-8ADD-48D7E970E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450" y="4491636"/>
              <a:ext cx="305921" cy="305921"/>
            </a:xfrm>
            <a:prstGeom prst="ellipse">
              <a:avLst/>
            </a:prstGeom>
            <a:solidFill>
              <a:srgbClr val="ED1B2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30" name="Oval 39">
              <a:extLst>
                <a:ext uri="{FF2B5EF4-FFF2-40B4-BE49-F238E27FC236}">
                  <a16:creationId xmlns:a16="http://schemas.microsoft.com/office/drawing/2014/main" id="{CABB445A-DD11-4062-95A9-3C3397637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450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C605AE6-4B11-4DBF-98FA-2ED3ED771C52}"/>
              </a:ext>
            </a:extLst>
          </p:cNvPr>
          <p:cNvGrpSpPr/>
          <p:nvPr/>
        </p:nvGrpSpPr>
        <p:grpSpPr>
          <a:xfrm>
            <a:off x="3176826" y="3537882"/>
            <a:ext cx="498397" cy="1473521"/>
            <a:chOff x="1454843" y="3689867"/>
            <a:chExt cx="498397" cy="1473521"/>
          </a:xfrm>
        </p:grpSpPr>
        <p:sp>
          <p:nvSpPr>
            <p:cNvPr id="9" name="Down Arrow 5">
              <a:extLst>
                <a:ext uri="{FF2B5EF4-FFF2-40B4-BE49-F238E27FC236}">
                  <a16:creationId xmlns:a16="http://schemas.microsoft.com/office/drawing/2014/main" id="{AD1B5913-3C0C-4AF9-8B95-F503F2077949}"/>
                </a:ext>
              </a:extLst>
            </p:cNvPr>
            <p:cNvSpPr/>
            <p:nvPr/>
          </p:nvSpPr>
          <p:spPr>
            <a:xfrm>
              <a:off x="1454843" y="3689867"/>
              <a:ext cx="498397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">
              <a:extLst>
                <a:ext uri="{FF2B5EF4-FFF2-40B4-BE49-F238E27FC236}">
                  <a16:creationId xmlns:a16="http://schemas.microsoft.com/office/drawing/2014/main" id="{72717A94-7E48-42FF-8CE3-0D1A25F23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081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31" name="Oval 40">
              <a:extLst>
                <a:ext uri="{FF2B5EF4-FFF2-40B4-BE49-F238E27FC236}">
                  <a16:creationId xmlns:a16="http://schemas.microsoft.com/office/drawing/2014/main" id="{F2823864-60C0-43A5-A81F-D0AA93E05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081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32" name="TextBox 1">
            <a:extLst>
              <a:ext uri="{FF2B5EF4-FFF2-40B4-BE49-F238E27FC236}">
                <a16:creationId xmlns:a16="http://schemas.microsoft.com/office/drawing/2014/main" id="{22150691-5632-4653-8D31-025FBE51D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199" y="5731758"/>
            <a:ext cx="45888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800" dirty="0">
                <a:latin typeface="Trebuchet MS" panose="020B0603020202020204" pitchFamily="34" charset="0"/>
              </a:rPr>
              <a:t>Diagram source: http://www.primarycolourssurveys.co.uk/</a:t>
            </a:r>
            <a:endParaRPr lang="en-US" sz="1000" dirty="0">
              <a:latin typeface="Trebuchet MS" panose="020B0603020202020204" pitchFamily="34" charset="0"/>
            </a:endParaRPr>
          </a:p>
        </p:txBody>
      </p:sp>
      <p:sp>
        <p:nvSpPr>
          <p:cNvPr id="33" name="Frame 32">
            <a:extLst>
              <a:ext uri="{FF2B5EF4-FFF2-40B4-BE49-F238E27FC236}">
                <a16:creationId xmlns:a16="http://schemas.microsoft.com/office/drawing/2014/main" id="{EB03D335-D1FC-4A45-9D11-1E4E4F4476DF}"/>
              </a:ext>
            </a:extLst>
          </p:cNvPr>
          <p:cNvSpPr/>
          <p:nvPr/>
        </p:nvSpPr>
        <p:spPr bwMode="auto">
          <a:xfrm>
            <a:off x="7109289" y="1904350"/>
            <a:ext cx="1555100" cy="3571033"/>
          </a:xfrm>
          <a:prstGeom prst="frame">
            <a:avLst/>
          </a:prstGeom>
          <a:solidFill>
            <a:srgbClr val="1C5B9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8356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Annual Critical Initiative Preparation Work  (July – Sept)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CB21-0C91-4B78-ADCC-0D187F9DC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202518"/>
          </a:xfrm>
        </p:spPr>
        <p:txBody>
          <a:bodyPr>
            <a:normAutofit/>
          </a:bodyPr>
          <a:lstStyle/>
          <a:p>
            <a:r>
              <a:rPr lang="en-CA" b="1" dirty="0">
                <a:solidFill>
                  <a:srgbClr val="005295"/>
                </a:solidFill>
              </a:rPr>
              <a:t>Leadership Engagement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EHS leadership team meeting to draft upcoming year’s level of effort proposal 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Leadership team meeting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Level of Effort Identification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Review draft level of effort and agree on upcoming years program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Resources Allocation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sponsor and communicate expectations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area champions or leaders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EHS scheduled to conduct orientation (in partnership with the sponsor/s, EHS director) session for EHS, Communications, and / area champions 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Tactical Material Ordered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tactical material needs and order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3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Annual Critical Site Conditioning Preparation Work  (Aug– Oct)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CB21-0C91-4B78-ADCC-0D187F9DC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202518"/>
          </a:xfrm>
        </p:spPr>
        <p:txBody>
          <a:bodyPr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Boots and Grips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PPE inspection </a:t>
            </a:r>
            <a:r>
              <a:rPr lang="en-US" sz="1200" dirty="0">
                <a:ea typeface="Geneva" charset="-128"/>
              </a:rPr>
              <a:t>(i.e. timed during personal performance review (PPR) but prior to boot allowance)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Associated toolbox talks to drive awareness and expectations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Grip selection, procurement and handout </a:t>
            </a:r>
            <a:r>
              <a:rPr lang="en-US" sz="1200" dirty="0">
                <a:ea typeface="Geneva" charset="-128"/>
              </a:rPr>
              <a:t>(“Winter Walking” to support as required)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dirty="0">
              <a:solidFill>
                <a:srgbClr val="4C4C4C"/>
              </a:solidFill>
              <a:ea typeface="Geneva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Access / Egress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Mobile Equipment and Fixed plant inspections of:</a:t>
            </a:r>
          </a:p>
          <a:p>
            <a:pPr marL="284400" lvl="1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2F"/>
                </a:solidFill>
                <a:ea typeface="Geneva" charset="-128"/>
              </a:rPr>
              <a:t>Ladder, Stairways, Entrances and Exits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Scaffold and temporary work platforms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Work orders created and managed to close by area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dirty="0">
              <a:solidFill>
                <a:srgbClr val="4C4C4C"/>
              </a:solidFill>
              <a:ea typeface="Geneva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Transition Zones and Walkways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Winter / dedicated walkway identified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Maintenance program for winter / dedicated walkways created and resourced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Materials procured and available (i.e. sandboxes, shovels, </a:t>
            </a:r>
            <a:r>
              <a:rPr lang="en-US" dirty="0" err="1">
                <a:ea typeface="Geneva" charset="-128"/>
              </a:rPr>
              <a:t>de-icers</a:t>
            </a:r>
            <a:r>
              <a:rPr lang="en-US" dirty="0">
                <a:ea typeface="Geneva" charset="-128"/>
              </a:rPr>
              <a:t>, etc.)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Transition zone inspection 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Work orders created and managed to close by area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5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Activity options 1-7 supporting program </a:t>
            </a:r>
            <a:br>
              <a:rPr lang="en-CA" dirty="0"/>
            </a:br>
            <a:r>
              <a:rPr lang="en-CA" dirty="0"/>
              <a:t>(Sep-Apr)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C7A294-26FD-4C1B-8B18-BB4B4E4DD3DD}"/>
              </a:ext>
            </a:extLst>
          </p:cNvPr>
          <p:cNvGrpSpPr/>
          <p:nvPr/>
        </p:nvGrpSpPr>
        <p:grpSpPr>
          <a:xfrm>
            <a:off x="1075692" y="1559513"/>
            <a:ext cx="6813723" cy="4403326"/>
            <a:chOff x="429208" y="1265855"/>
            <a:chExt cx="7973430" cy="5152780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742EA26F-8AFE-490D-9FB1-910B895D9E3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49097716"/>
                </p:ext>
              </p:extLst>
            </p:nvPr>
          </p:nvGraphicFramePr>
          <p:xfrm>
            <a:off x="429208" y="1265855"/>
            <a:ext cx="2763085" cy="51527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Right Arrow 7">
              <a:extLst>
                <a:ext uri="{FF2B5EF4-FFF2-40B4-BE49-F238E27FC236}">
                  <a16:creationId xmlns:a16="http://schemas.microsoft.com/office/drawing/2014/main" id="{44A14454-DA59-488A-A741-D47459EA9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1713923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8" name="Right Arrow 8">
              <a:extLst>
                <a:ext uri="{FF2B5EF4-FFF2-40B4-BE49-F238E27FC236}">
                  <a16:creationId xmlns:a16="http://schemas.microsoft.com/office/drawing/2014/main" id="{943CBD00-F8F9-4AF8-BA1C-E7A654D45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2311347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9" name="Right Arrow 9">
              <a:extLst>
                <a:ext uri="{FF2B5EF4-FFF2-40B4-BE49-F238E27FC236}">
                  <a16:creationId xmlns:a16="http://schemas.microsoft.com/office/drawing/2014/main" id="{E020DFE4-E5DD-4FC7-A6CB-2FDFE0325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9805" y="2908770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0" name="Right Arrow 10">
              <a:extLst>
                <a:ext uri="{FF2B5EF4-FFF2-40B4-BE49-F238E27FC236}">
                  <a16:creationId xmlns:a16="http://schemas.microsoft.com/office/drawing/2014/main" id="{9F03A22B-F3F6-42DF-8235-9D31A9AFD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3580872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1" name="Right Arrow 11">
              <a:extLst>
                <a:ext uri="{FF2B5EF4-FFF2-40B4-BE49-F238E27FC236}">
                  <a16:creationId xmlns:a16="http://schemas.microsoft.com/office/drawing/2014/main" id="{ED135E7F-5E45-440C-9E60-ADEA230C3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4178296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Right Arrow 12">
              <a:extLst>
                <a:ext uri="{FF2B5EF4-FFF2-40B4-BE49-F238E27FC236}">
                  <a16:creationId xmlns:a16="http://schemas.microsoft.com/office/drawing/2014/main" id="{B20220CA-4237-4A36-A9E8-D9E863ADE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4881513"/>
              <a:ext cx="959923" cy="476072"/>
            </a:xfrm>
            <a:prstGeom prst="rightArrow">
              <a:avLst>
                <a:gd name="adj1" fmla="val 50000"/>
                <a:gd name="adj2" fmla="val 49942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3" name="Right Arrow 13">
              <a:extLst>
                <a:ext uri="{FF2B5EF4-FFF2-40B4-BE49-F238E27FC236}">
                  <a16:creationId xmlns:a16="http://schemas.microsoft.com/office/drawing/2014/main" id="{F8260D9F-6EE1-4ACE-A6C5-2E68EA2BF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5598734"/>
              <a:ext cx="959923" cy="474516"/>
            </a:xfrm>
            <a:prstGeom prst="rightArrow">
              <a:avLst>
                <a:gd name="adj1" fmla="val 50000"/>
                <a:gd name="adj2" fmla="val 50106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1413C8-F2BE-4785-A46D-BD9C862FED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38291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Boots &amp; Grips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9D1B1ED-8DDE-4736-B7F2-25D530AFC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543" y="36835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Home Safety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3A6651-AF1B-4C5C-9AC0-23A659B6B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980337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Access &amp; Egress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6ABD70-C4C7-46FB-9C5B-7725B0BC24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654" y="1785489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 dirty="0">
                  <a:latin typeface="Trebuchet MS" panose="020B0603020202020204" pitchFamily="34" charset="0"/>
                </a:rPr>
                <a:t>Transition Zones &amp; Walkways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327A2A-9525-469C-ADA7-89B5ECC38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5102" y="426075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Eyes on Path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E74CE19-A4F6-46C1-A31B-3E4C444503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9995" y="4923520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Ladder Safety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5DB12B-D3C6-406E-B0A7-D8638187C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3332" y="55909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Wrap Up</a:t>
              </a:r>
            </a:p>
          </p:txBody>
        </p:sp>
        <p:pic>
          <p:nvPicPr>
            <p:cNvPr id="21" name="Picture 1">
              <a:extLst>
                <a:ext uri="{FF2B5EF4-FFF2-40B4-BE49-F238E27FC236}">
                  <a16:creationId xmlns:a16="http://schemas.microsoft.com/office/drawing/2014/main" id="{5177491D-782A-44F6-A17A-1AAE21154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8853" y="2919661"/>
              <a:ext cx="1513785" cy="14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7214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CA" dirty="0"/>
              <a:t>Example – activity package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85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What does success look like (example provided by Suncor)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D31ABC-D2B6-4EC4-A725-E64DF38B0350}"/>
              </a:ext>
            </a:extLst>
          </p:cNvPr>
          <p:cNvSpPr txBox="1"/>
          <p:nvPr/>
        </p:nvSpPr>
        <p:spPr>
          <a:xfrm>
            <a:off x="1016924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EH&amp;S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41377F-8965-4061-8E82-3A92D9122CB6}"/>
              </a:ext>
            </a:extLst>
          </p:cNvPr>
          <p:cNvSpPr txBox="1"/>
          <p:nvPr/>
        </p:nvSpPr>
        <p:spPr>
          <a:xfrm>
            <a:off x="2923204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EHS Team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5CD35A-9A36-4468-BAB0-877D365131A1}"/>
              </a:ext>
            </a:extLst>
          </p:cNvPr>
          <p:cNvSpPr txBox="1"/>
          <p:nvPr/>
        </p:nvSpPr>
        <p:spPr>
          <a:xfrm>
            <a:off x="4829482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CA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Team and Sponsor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0CDE50-9692-4B62-91D9-86D4EB0B8BE1}"/>
              </a:ext>
            </a:extLst>
          </p:cNvPr>
          <p:cNvSpPr txBox="1"/>
          <p:nvPr/>
        </p:nvSpPr>
        <p:spPr>
          <a:xfrm>
            <a:off x="6735762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Champions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6C32B5-80B3-449B-BADE-4965BA7F80CE}"/>
              </a:ext>
            </a:extLst>
          </p:cNvPr>
          <p:cNvSpPr txBox="1"/>
          <p:nvPr/>
        </p:nvSpPr>
        <p:spPr>
          <a:xfrm>
            <a:off x="1016924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Ensure the Get a Grip on Safety Program is maintained and improved yearly based on post event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Works with EHS Team to review last year’s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Act as a program subject matter experts to support the EHS Team.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Support the proposal presentation to Leadership team and area integration group (if required).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a sample “Starter Kit” of materials to all Sponsors and Functions taking part so they can see materials and order quantities needed.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Hosts the program page on the Core (locations where all materials can be downloaded).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Co-host a orientation session in partnership with the sponsor/s, EHS director that targets the EHS, communications specialist/s and the Champions.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AAE170-E160-469D-AD6E-A742D38195D7}"/>
              </a:ext>
            </a:extLst>
          </p:cNvPr>
          <p:cNvSpPr txBox="1"/>
          <p:nvPr/>
        </p:nvSpPr>
        <p:spPr>
          <a:xfrm>
            <a:off x="2923204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Review last year’s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Identify improvements made to existing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Conduct a statistic review to draft upcoming years level of effort proposal.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Present proposal to Leadership team and area integration group (if required).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Act as a local subject matter expert to support the champions and the Reps as required.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program direction &amp; works closely with reps to prepare them to run the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Plan and schedule a orientations session in partnership with the Central EH&amp;S Team that targets the EHS, communications specialist/s and the champions.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ongoing statistical analysis of workplace injuries.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790FA5-2DC6-4888-8201-DFA953DC1DEC}"/>
              </a:ext>
            </a:extLst>
          </p:cNvPr>
          <p:cNvSpPr txBox="1"/>
          <p:nvPr/>
        </p:nvSpPr>
        <p:spPr>
          <a:xfrm>
            <a:off x="4829482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Review the draft level of effort and agree on upcoming years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Identify Sponsor and communicate expectations.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Identify Champion/s.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provides ongoing stewardship of resource utilization, program success and challenges, associated work orders and/or corrective actions.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Sponsor work with the EHS Team to plan and schedule a orientations session in partnership with the Central EH&amp;S Team that targets the EHS, communications specialist/s and the champions.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Sponsor will identify tactical material needs in partnership with Function EHS Team and the Champions.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EDF295-A29D-4577-BA5F-E2C91C5C4468}"/>
              </a:ext>
            </a:extLst>
          </p:cNvPr>
          <p:cNvSpPr txBox="1"/>
          <p:nvPr/>
        </p:nvSpPr>
        <p:spPr>
          <a:xfrm>
            <a:off x="6735762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 the tactical role out within their specific area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 with the sponsor to escalate issues or highlight opportunities as required.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 regular feedback to the sponsor on progress to date.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Customize the supporting program material to maximize value within your respective areas.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 with the EHS Team to act as a area subject mater experts.</a:t>
            </a:r>
          </a:p>
        </p:txBody>
      </p:sp>
    </p:spTree>
    <p:extLst>
      <p:ext uri="{BB962C8B-B14F-4D97-AF65-F5344CB8AC3E}">
        <p14:creationId xmlns:p14="http://schemas.microsoft.com/office/powerpoint/2010/main" val="1581783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CB21-0C91-4B78-ADCC-0D187F9DC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202518"/>
          </a:xfrm>
        </p:spPr>
        <p:txBody>
          <a:bodyPr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3200" b="1" dirty="0">
              <a:solidFill>
                <a:srgbClr val="FF0000"/>
              </a:solidFill>
              <a:ea typeface="Geneva" charset="-128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3200" b="1" dirty="0">
                <a:solidFill>
                  <a:srgbClr val="FF0000"/>
                </a:solidFill>
                <a:ea typeface="Geneva" charset="-128"/>
              </a:rPr>
              <a:t>Conclusion</a:t>
            </a:r>
            <a:endParaRPr lang="en-US" sz="2000" b="1" dirty="0">
              <a:solidFill>
                <a:srgbClr val="FF0000"/>
              </a:solidFill>
              <a:ea typeface="Geneva" charset="-128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2000" dirty="0">
              <a:ea typeface="Geneva" charset="-128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2000" dirty="0">
                <a:ea typeface="Geneva" charset="-128"/>
              </a:rPr>
              <a:t>Do you want to participate and to what degree?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sz="2000" dirty="0">
              <a:ea typeface="Geneva" charset="-128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sz="2000" dirty="0">
                <a:ea typeface="Geneva" charset="-128"/>
              </a:rPr>
              <a:t>If yes, we will have to decide who is your Sponsor is and who the supporting Champions and/or Program Managers are.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dirty="0">
              <a:ea typeface="Geneva" charset="-128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42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Leadership engagement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17</a:t>
            </a:fld>
            <a:endParaRPr lang="en-US"/>
          </a:p>
        </p:txBody>
      </p:sp>
      <p:sp>
        <p:nvSpPr>
          <p:cNvPr id="8" name="Can 11">
            <a:extLst>
              <a:ext uri="{FF2B5EF4-FFF2-40B4-BE49-F238E27FC236}">
                <a16:creationId xmlns:a16="http://schemas.microsoft.com/office/drawing/2014/main" id="{B95B431C-0349-40D1-B6CA-43D2B6539567}"/>
              </a:ext>
            </a:extLst>
          </p:cNvPr>
          <p:cNvSpPr/>
          <p:nvPr/>
        </p:nvSpPr>
        <p:spPr>
          <a:xfrm rot="16200000">
            <a:off x="7590976" y="3048408"/>
            <a:ext cx="344064" cy="1746678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9" name="Can 12">
            <a:extLst>
              <a:ext uri="{FF2B5EF4-FFF2-40B4-BE49-F238E27FC236}">
                <a16:creationId xmlns:a16="http://schemas.microsoft.com/office/drawing/2014/main" id="{9C6D5DE1-0030-48C8-AD83-BC9960501E2B}"/>
              </a:ext>
            </a:extLst>
          </p:cNvPr>
          <p:cNvSpPr/>
          <p:nvPr/>
        </p:nvSpPr>
        <p:spPr>
          <a:xfrm rot="16200000">
            <a:off x="6097987" y="3053269"/>
            <a:ext cx="344064" cy="1736952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0" name="Can 13">
            <a:extLst>
              <a:ext uri="{FF2B5EF4-FFF2-40B4-BE49-F238E27FC236}">
                <a16:creationId xmlns:a16="http://schemas.microsoft.com/office/drawing/2014/main" id="{7F628361-4BAD-41B4-BB73-C75B62E7FBC1}"/>
              </a:ext>
            </a:extLst>
          </p:cNvPr>
          <p:cNvSpPr/>
          <p:nvPr/>
        </p:nvSpPr>
        <p:spPr>
          <a:xfrm rot="16200000">
            <a:off x="4640003" y="3041606"/>
            <a:ext cx="344064" cy="1760279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1" name="Can 14">
            <a:extLst>
              <a:ext uri="{FF2B5EF4-FFF2-40B4-BE49-F238E27FC236}">
                <a16:creationId xmlns:a16="http://schemas.microsoft.com/office/drawing/2014/main" id="{1CE9FD0E-5E0D-46CB-9FFC-CB11884329C2}"/>
              </a:ext>
            </a:extLst>
          </p:cNvPr>
          <p:cNvSpPr/>
          <p:nvPr/>
        </p:nvSpPr>
        <p:spPr>
          <a:xfrm rot="16200000">
            <a:off x="3170345" y="3064932"/>
            <a:ext cx="344064" cy="1713630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2" name="Can 15">
            <a:extLst>
              <a:ext uri="{FF2B5EF4-FFF2-40B4-BE49-F238E27FC236}">
                <a16:creationId xmlns:a16="http://schemas.microsoft.com/office/drawing/2014/main" id="{3E7A2F1F-1075-490B-8B25-5C734D9D6B7D}"/>
              </a:ext>
            </a:extLst>
          </p:cNvPr>
          <p:cNvSpPr/>
          <p:nvPr/>
        </p:nvSpPr>
        <p:spPr>
          <a:xfrm rot="16200000">
            <a:off x="1686602" y="3050840"/>
            <a:ext cx="344064" cy="1741818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F08E74-6699-4A00-ABD8-E9B6FCDD6A49}"/>
              </a:ext>
            </a:extLst>
          </p:cNvPr>
          <p:cNvCxnSpPr/>
          <p:nvPr/>
        </p:nvCxnSpPr>
        <p:spPr>
          <a:xfrm>
            <a:off x="2331020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0F63D8-8DB4-42C3-A053-F464A8865F3F}"/>
              </a:ext>
            </a:extLst>
          </p:cNvPr>
          <p:cNvCxnSpPr/>
          <p:nvPr/>
        </p:nvCxnSpPr>
        <p:spPr>
          <a:xfrm>
            <a:off x="4135679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29A9C8-2EFE-4392-A630-04C13AC368C4}"/>
              </a:ext>
            </a:extLst>
          </p:cNvPr>
          <p:cNvCxnSpPr/>
          <p:nvPr/>
        </p:nvCxnSpPr>
        <p:spPr>
          <a:xfrm>
            <a:off x="5572718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Brace 15">
            <a:extLst>
              <a:ext uri="{FF2B5EF4-FFF2-40B4-BE49-F238E27FC236}">
                <a16:creationId xmlns:a16="http://schemas.microsoft.com/office/drawing/2014/main" id="{10509637-8781-4882-A238-F64295177922}"/>
              </a:ext>
            </a:extLst>
          </p:cNvPr>
          <p:cNvSpPr/>
          <p:nvPr/>
        </p:nvSpPr>
        <p:spPr>
          <a:xfrm rot="16200000">
            <a:off x="3096753" y="2673990"/>
            <a:ext cx="276933" cy="1800920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1772253C-6F54-46A3-A3ED-3A4DE4223C92}"/>
              </a:ext>
            </a:extLst>
          </p:cNvPr>
          <p:cNvSpPr/>
          <p:nvPr/>
        </p:nvSpPr>
        <p:spPr>
          <a:xfrm rot="5400000">
            <a:off x="4982012" y="3952609"/>
            <a:ext cx="186090" cy="54202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CAB42-8C80-485F-9610-16FFC5BA7F61}"/>
              </a:ext>
            </a:extLst>
          </p:cNvPr>
          <p:cNvSpPr txBox="1"/>
          <p:nvPr/>
        </p:nvSpPr>
        <p:spPr>
          <a:xfrm>
            <a:off x="4604734" y="4353460"/>
            <a:ext cx="940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July 26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Presentation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5A7F00-49BC-49DC-A84C-19827930FC56}"/>
              </a:ext>
            </a:extLst>
          </p:cNvPr>
          <p:cNvSpPr txBox="1"/>
          <p:nvPr/>
        </p:nvSpPr>
        <p:spPr>
          <a:xfrm>
            <a:off x="2331020" y="2985249"/>
            <a:ext cx="180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May 27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July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Energy Safety Canada Meeting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DDC9B979-A516-49DB-A2AF-B020AD780DC1}"/>
              </a:ext>
            </a:extLst>
          </p:cNvPr>
          <p:cNvSpPr/>
          <p:nvPr/>
        </p:nvSpPr>
        <p:spPr>
          <a:xfrm rot="16200000">
            <a:off x="4715732" y="2855932"/>
            <a:ext cx="276933" cy="1437038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333AA1-A60F-4C51-A691-6F652C62C5CA}"/>
              </a:ext>
            </a:extLst>
          </p:cNvPr>
          <p:cNvSpPr txBox="1"/>
          <p:nvPr/>
        </p:nvSpPr>
        <p:spPr>
          <a:xfrm>
            <a:off x="4135678" y="2985250"/>
            <a:ext cx="143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July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Presentation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08C9BD7-2B4C-48A3-8462-82195291439A}"/>
              </a:ext>
            </a:extLst>
          </p:cNvPr>
          <p:cNvCxnSpPr/>
          <p:nvPr/>
        </p:nvCxnSpPr>
        <p:spPr>
          <a:xfrm>
            <a:off x="5353887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0ACE5D4-8FD5-4B8C-B8B4-63305D39A546}"/>
              </a:ext>
            </a:extLst>
          </p:cNvPr>
          <p:cNvCxnSpPr/>
          <p:nvPr/>
        </p:nvCxnSpPr>
        <p:spPr>
          <a:xfrm>
            <a:off x="4804046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Brace 23">
            <a:extLst>
              <a:ext uri="{FF2B5EF4-FFF2-40B4-BE49-F238E27FC236}">
                <a16:creationId xmlns:a16="http://schemas.microsoft.com/office/drawing/2014/main" id="{0BF84529-8C75-432B-A101-912DD356AA2B}"/>
              </a:ext>
            </a:extLst>
          </p:cNvPr>
          <p:cNvSpPr/>
          <p:nvPr/>
        </p:nvSpPr>
        <p:spPr>
          <a:xfrm rot="5400000">
            <a:off x="6180288" y="3523004"/>
            <a:ext cx="222886" cy="1438029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A04141-B332-4CBB-8AC8-34F991CB794C}"/>
              </a:ext>
            </a:extLst>
          </p:cNvPr>
          <p:cNvSpPr txBox="1"/>
          <p:nvPr/>
        </p:nvSpPr>
        <p:spPr>
          <a:xfrm>
            <a:off x="5821408" y="4353461"/>
            <a:ext cx="9406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Aug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BU Leadership Team Presentations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7FECDA-B673-431E-8832-E983A1C2D5D3}"/>
              </a:ext>
            </a:extLst>
          </p:cNvPr>
          <p:cNvCxnSpPr/>
          <p:nvPr/>
        </p:nvCxnSpPr>
        <p:spPr>
          <a:xfrm>
            <a:off x="7010746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611A33C-5AF7-48E7-94F7-D96C8E16ECEC}"/>
              </a:ext>
            </a:extLst>
          </p:cNvPr>
          <p:cNvSpPr txBox="1"/>
          <p:nvPr/>
        </p:nvSpPr>
        <p:spPr>
          <a:xfrm>
            <a:off x="1168611" y="3818510"/>
            <a:ext cx="1560931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E2D911-39FD-428F-9C47-29DFFA53A253}"/>
              </a:ext>
            </a:extLst>
          </p:cNvPr>
          <p:cNvSpPr txBox="1"/>
          <p:nvPr/>
        </p:nvSpPr>
        <p:spPr>
          <a:xfrm>
            <a:off x="272954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June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2454AC-5984-4A8D-8E84-2362147EAA27}"/>
              </a:ext>
            </a:extLst>
          </p:cNvPr>
          <p:cNvSpPr txBox="1"/>
          <p:nvPr/>
        </p:nvSpPr>
        <p:spPr>
          <a:xfrm>
            <a:off x="421506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A59226-0031-45FD-8150-51EA3A73B2D9}"/>
              </a:ext>
            </a:extLst>
          </p:cNvPr>
          <p:cNvSpPr txBox="1"/>
          <p:nvPr/>
        </p:nvSpPr>
        <p:spPr>
          <a:xfrm>
            <a:off x="568471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August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670FBC-1BEC-4F4F-9348-C715D0174910}"/>
              </a:ext>
            </a:extLst>
          </p:cNvPr>
          <p:cNvSpPr txBox="1"/>
          <p:nvPr/>
        </p:nvSpPr>
        <p:spPr>
          <a:xfrm>
            <a:off x="7130201" y="3818510"/>
            <a:ext cx="149641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4549DBD-D8A6-4026-9E3F-290F1001BA1D}"/>
              </a:ext>
            </a:extLst>
          </p:cNvPr>
          <p:cNvGrpSpPr/>
          <p:nvPr/>
        </p:nvGrpSpPr>
        <p:grpSpPr>
          <a:xfrm>
            <a:off x="6338622" y="3379994"/>
            <a:ext cx="109416" cy="369718"/>
            <a:chOff x="6064738" y="4259454"/>
            <a:chExt cx="109416" cy="369718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6CF9B0C-8396-4E9B-BCC1-0489C125198C}"/>
                </a:ext>
              </a:extLst>
            </p:cNvPr>
            <p:cNvCxnSpPr/>
            <p:nvPr/>
          </p:nvCxnSpPr>
          <p:spPr>
            <a:xfrm>
              <a:off x="6119446" y="4315443"/>
              <a:ext cx="0" cy="3137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E8E0B14-CB9F-4778-B425-AA3993B3BA19}"/>
                </a:ext>
              </a:extLst>
            </p:cNvPr>
            <p:cNvSpPr/>
            <p:nvPr/>
          </p:nvSpPr>
          <p:spPr>
            <a:xfrm>
              <a:off x="6064738" y="4259454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1D45208-9077-491E-877E-1657798EC83F}"/>
              </a:ext>
            </a:extLst>
          </p:cNvPr>
          <p:cNvSpPr txBox="1"/>
          <p:nvPr/>
        </p:nvSpPr>
        <p:spPr>
          <a:xfrm>
            <a:off x="5844854" y="2782612"/>
            <a:ext cx="1087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Program Final Review and Sign Off (Gate 3)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441E30D-8E4B-4656-9B40-B7EFD74571BF}"/>
              </a:ext>
            </a:extLst>
          </p:cNvPr>
          <p:cNvCxnSpPr>
            <a:stCxn id="37" idx="4"/>
          </p:cNvCxnSpPr>
          <p:nvPr/>
        </p:nvCxnSpPr>
        <p:spPr>
          <a:xfrm>
            <a:off x="7082681" y="2950562"/>
            <a:ext cx="0" cy="799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124EB5D3-E78D-4524-96F7-CB9ED9D1603F}"/>
              </a:ext>
            </a:extLst>
          </p:cNvPr>
          <p:cNvSpPr/>
          <p:nvPr/>
        </p:nvSpPr>
        <p:spPr>
          <a:xfrm>
            <a:off x="7027973" y="2841146"/>
            <a:ext cx="109416" cy="109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40DA4B-6C08-4FA8-A6D6-31C6CDE8213E}"/>
              </a:ext>
            </a:extLst>
          </p:cNvPr>
          <p:cNvSpPr txBox="1"/>
          <p:nvPr/>
        </p:nvSpPr>
        <p:spPr>
          <a:xfrm>
            <a:off x="6498122" y="2349938"/>
            <a:ext cx="1169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Program Delivered and Available for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735502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Planning, design, release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18</a:t>
            </a:fld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992D791-5A6C-4335-9854-45DD40B78393}"/>
              </a:ext>
            </a:extLst>
          </p:cNvPr>
          <p:cNvGrpSpPr/>
          <p:nvPr/>
        </p:nvGrpSpPr>
        <p:grpSpPr>
          <a:xfrm>
            <a:off x="952465" y="2240035"/>
            <a:ext cx="7781082" cy="3060845"/>
            <a:chOff x="630020" y="2240035"/>
            <a:chExt cx="7781082" cy="3060845"/>
          </a:xfrm>
        </p:grpSpPr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8BF9524C-590B-4FF5-A545-E8C40E9D7103}"/>
                </a:ext>
              </a:extLst>
            </p:cNvPr>
            <p:cNvSpPr/>
            <p:nvPr/>
          </p:nvSpPr>
          <p:spPr>
            <a:xfrm rot="16200000">
              <a:off x="1385060" y="2768753"/>
              <a:ext cx="276933" cy="1300167"/>
            </a:xfrm>
            <a:prstGeom prst="rightBrace">
              <a:avLst>
                <a:gd name="adj1" fmla="val 13487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1" name="Right Brace 40">
              <a:extLst>
                <a:ext uri="{FF2B5EF4-FFF2-40B4-BE49-F238E27FC236}">
                  <a16:creationId xmlns:a16="http://schemas.microsoft.com/office/drawing/2014/main" id="{47A82837-2A6B-4387-9229-3C662933C0C6}"/>
                </a:ext>
              </a:extLst>
            </p:cNvPr>
            <p:cNvSpPr/>
            <p:nvPr/>
          </p:nvSpPr>
          <p:spPr>
            <a:xfrm rot="5400000">
              <a:off x="2498867" y="3643351"/>
              <a:ext cx="186090" cy="849311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0A20AC6-0175-4C34-9165-981C10634CB5}"/>
                </a:ext>
              </a:extLst>
            </p:cNvPr>
            <p:cNvSpPr txBox="1"/>
            <p:nvPr/>
          </p:nvSpPr>
          <p:spPr>
            <a:xfrm>
              <a:off x="2121589" y="4197846"/>
              <a:ext cx="9406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July 26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Project Execution Plan Development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0245216-A50C-49A0-8852-CF698A6E0BD2}"/>
                </a:ext>
              </a:extLst>
            </p:cNvPr>
            <p:cNvSpPr txBox="1"/>
            <p:nvPr/>
          </p:nvSpPr>
          <p:spPr>
            <a:xfrm>
              <a:off x="1106805" y="2933681"/>
              <a:ext cx="8334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June 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Development</a:t>
              </a:r>
            </a:p>
          </p:txBody>
        </p:sp>
        <p:sp>
          <p:nvSpPr>
            <p:cNvPr id="44" name="Right Brace 43">
              <a:extLst>
                <a:ext uri="{FF2B5EF4-FFF2-40B4-BE49-F238E27FC236}">
                  <a16:creationId xmlns:a16="http://schemas.microsoft.com/office/drawing/2014/main" id="{66829119-E1E5-46E5-B35E-C84FA5643877}"/>
                </a:ext>
              </a:extLst>
            </p:cNvPr>
            <p:cNvSpPr/>
            <p:nvPr/>
          </p:nvSpPr>
          <p:spPr>
            <a:xfrm rot="16200000">
              <a:off x="5466814" y="2868417"/>
              <a:ext cx="276933" cy="1100838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994A58F-1135-42D3-BC31-47E5549EF36A}"/>
                </a:ext>
              </a:extLst>
            </p:cNvPr>
            <p:cNvSpPr txBox="1"/>
            <p:nvPr/>
          </p:nvSpPr>
          <p:spPr>
            <a:xfrm>
              <a:off x="4886760" y="2954193"/>
              <a:ext cx="14370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30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Monitor and Support Roll Out</a:t>
              </a:r>
            </a:p>
          </p:txBody>
        </p:sp>
        <p:sp>
          <p:nvSpPr>
            <p:cNvPr id="46" name="Right Brace 45">
              <a:extLst>
                <a:ext uri="{FF2B5EF4-FFF2-40B4-BE49-F238E27FC236}">
                  <a16:creationId xmlns:a16="http://schemas.microsoft.com/office/drawing/2014/main" id="{28AD2819-BF47-4D0D-91CE-7C8D3F373302}"/>
                </a:ext>
              </a:extLst>
            </p:cNvPr>
            <p:cNvSpPr/>
            <p:nvPr/>
          </p:nvSpPr>
          <p:spPr>
            <a:xfrm rot="5400000">
              <a:off x="3679030" y="3312497"/>
              <a:ext cx="222886" cy="1547812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20F7800-631E-40AF-8DC7-6A4B630AAA3E}"/>
                </a:ext>
              </a:extLst>
            </p:cNvPr>
            <p:cNvSpPr txBox="1"/>
            <p:nvPr/>
          </p:nvSpPr>
          <p:spPr>
            <a:xfrm>
              <a:off x="3320150" y="4197846"/>
              <a:ext cx="94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Development Work</a:t>
              </a:r>
            </a:p>
          </p:txBody>
        </p:sp>
        <p:sp>
          <p:nvSpPr>
            <p:cNvPr id="48" name="Can 38">
              <a:extLst>
                <a:ext uri="{FF2B5EF4-FFF2-40B4-BE49-F238E27FC236}">
                  <a16:creationId xmlns:a16="http://schemas.microsoft.com/office/drawing/2014/main" id="{5E9E747A-B8A6-4E15-AEE8-B45021D89D4E}"/>
                </a:ext>
              </a:extLst>
            </p:cNvPr>
            <p:cNvSpPr/>
            <p:nvPr/>
          </p:nvSpPr>
          <p:spPr>
            <a:xfrm rot="16200000">
              <a:off x="7601900" y="3128965"/>
              <a:ext cx="344064" cy="1274341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9" name="Can 39">
              <a:extLst>
                <a:ext uri="{FF2B5EF4-FFF2-40B4-BE49-F238E27FC236}">
                  <a16:creationId xmlns:a16="http://schemas.microsoft.com/office/drawing/2014/main" id="{25F3D7E8-9E55-4BDD-AC59-FF4425A9B3D9}"/>
                </a:ext>
              </a:extLst>
            </p:cNvPr>
            <p:cNvSpPr/>
            <p:nvPr/>
          </p:nvSpPr>
          <p:spPr>
            <a:xfrm rot="16200000">
              <a:off x="6512645" y="3132511"/>
              <a:ext cx="344064" cy="126724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0" name="Can 7">
              <a:extLst>
                <a:ext uri="{FF2B5EF4-FFF2-40B4-BE49-F238E27FC236}">
                  <a16:creationId xmlns:a16="http://schemas.microsoft.com/office/drawing/2014/main" id="{9030CB70-58D6-47A4-9204-E604B07CC501}"/>
                </a:ext>
              </a:extLst>
            </p:cNvPr>
            <p:cNvSpPr/>
            <p:nvPr/>
          </p:nvSpPr>
          <p:spPr>
            <a:xfrm rot="16200000">
              <a:off x="5401098" y="3128965"/>
              <a:ext cx="344064" cy="1274341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1" name="Can 8">
              <a:extLst>
                <a:ext uri="{FF2B5EF4-FFF2-40B4-BE49-F238E27FC236}">
                  <a16:creationId xmlns:a16="http://schemas.microsoft.com/office/drawing/2014/main" id="{62DA1887-4313-44FD-96D4-F69AFF856608}"/>
                </a:ext>
              </a:extLst>
            </p:cNvPr>
            <p:cNvSpPr/>
            <p:nvPr/>
          </p:nvSpPr>
          <p:spPr>
            <a:xfrm rot="16200000">
              <a:off x="4311843" y="3132511"/>
              <a:ext cx="344064" cy="126724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2" name="Can 9">
              <a:extLst>
                <a:ext uri="{FF2B5EF4-FFF2-40B4-BE49-F238E27FC236}">
                  <a16:creationId xmlns:a16="http://schemas.microsoft.com/office/drawing/2014/main" id="{F687D34D-1F21-4134-8B45-F8E7361BBE1E}"/>
                </a:ext>
              </a:extLst>
            </p:cNvPr>
            <p:cNvSpPr/>
            <p:nvPr/>
          </p:nvSpPr>
          <p:spPr>
            <a:xfrm rot="16200000">
              <a:off x="3248128" y="3124002"/>
              <a:ext cx="344064" cy="1284264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3" name="Can 10">
              <a:extLst>
                <a:ext uri="{FF2B5EF4-FFF2-40B4-BE49-F238E27FC236}">
                  <a16:creationId xmlns:a16="http://schemas.microsoft.com/office/drawing/2014/main" id="{02833915-CD3E-427D-AE6C-49A3A7EA7D23}"/>
                </a:ext>
              </a:extLst>
            </p:cNvPr>
            <p:cNvSpPr/>
            <p:nvPr/>
          </p:nvSpPr>
          <p:spPr>
            <a:xfrm rot="16200000">
              <a:off x="2175895" y="3141020"/>
              <a:ext cx="344064" cy="1250230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4" name="Can 11">
              <a:extLst>
                <a:ext uri="{FF2B5EF4-FFF2-40B4-BE49-F238E27FC236}">
                  <a16:creationId xmlns:a16="http://schemas.microsoft.com/office/drawing/2014/main" id="{DE06023E-8F0C-4DFA-B43A-1B8938F50E68}"/>
                </a:ext>
              </a:extLst>
            </p:cNvPr>
            <p:cNvSpPr/>
            <p:nvPr/>
          </p:nvSpPr>
          <p:spPr>
            <a:xfrm rot="16200000">
              <a:off x="1093386" y="3130740"/>
              <a:ext cx="344064" cy="127079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55C75A4-46AF-4918-A055-DAA1AE1E8B8B}"/>
                </a:ext>
              </a:extLst>
            </p:cNvPr>
            <p:cNvCxnSpPr/>
            <p:nvPr/>
          </p:nvCxnSpPr>
          <p:spPr>
            <a:xfrm>
              <a:off x="87344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F9DF222-F8D1-4016-A3D7-1F7711DE9B38}"/>
                </a:ext>
              </a:extLst>
            </p:cNvPr>
            <p:cNvCxnSpPr/>
            <p:nvPr/>
          </p:nvCxnSpPr>
          <p:spPr>
            <a:xfrm>
              <a:off x="7217096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2AF266-3018-4D5E-B52C-81E06F9F92A2}"/>
                </a:ext>
              </a:extLst>
            </p:cNvPr>
            <p:cNvCxnSpPr/>
            <p:nvPr/>
          </p:nvCxnSpPr>
          <p:spPr>
            <a:xfrm>
              <a:off x="2167257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ight Brace 57">
              <a:extLst>
                <a:ext uri="{FF2B5EF4-FFF2-40B4-BE49-F238E27FC236}">
                  <a16:creationId xmlns:a16="http://schemas.microsoft.com/office/drawing/2014/main" id="{13FA92E3-5B38-4ADD-8175-C22B213F8759}"/>
                </a:ext>
              </a:extLst>
            </p:cNvPr>
            <p:cNvSpPr/>
            <p:nvPr/>
          </p:nvSpPr>
          <p:spPr>
            <a:xfrm rot="16200000">
              <a:off x="2509802" y="3237861"/>
              <a:ext cx="276933" cy="361952"/>
            </a:xfrm>
            <a:prstGeom prst="rightBrace">
              <a:avLst>
                <a:gd name="adj1" fmla="val 25526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E78244A-7701-4EE2-864D-68EED5C4B128}"/>
                </a:ext>
              </a:extLst>
            </p:cNvPr>
            <p:cNvCxnSpPr/>
            <p:nvPr/>
          </p:nvCxnSpPr>
          <p:spPr>
            <a:xfrm>
              <a:off x="246729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3F1BDF9-D594-4284-9780-8EFC7F572ADA}"/>
                </a:ext>
              </a:extLst>
            </p:cNvPr>
            <p:cNvCxnSpPr/>
            <p:nvPr/>
          </p:nvCxnSpPr>
          <p:spPr>
            <a:xfrm>
              <a:off x="2829245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CF0F3F-8B7B-4DDD-8862-FFD63C02C30F}"/>
                </a:ext>
              </a:extLst>
            </p:cNvPr>
            <p:cNvSpPr txBox="1"/>
            <p:nvPr/>
          </p:nvSpPr>
          <p:spPr>
            <a:xfrm>
              <a:off x="2170431" y="2587928"/>
              <a:ext cx="955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June 17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June 28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Secure Resources 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30B5EB6-0D14-48CB-BF6F-39F6C19B5E32}"/>
                </a:ext>
              </a:extLst>
            </p:cNvPr>
            <p:cNvCxnSpPr>
              <a:stCxn id="61" idx="2"/>
              <a:endCxn id="58" idx="1"/>
            </p:cNvCxnSpPr>
            <p:nvPr/>
          </p:nvCxnSpPr>
          <p:spPr>
            <a:xfrm>
              <a:off x="2648268" y="2895705"/>
              <a:ext cx="1901" cy="3846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B54425D-4470-4F1B-BD16-6F4DC30BC339}"/>
                </a:ext>
              </a:extLst>
            </p:cNvPr>
            <p:cNvCxnSpPr/>
            <p:nvPr/>
          </p:nvCxnSpPr>
          <p:spPr>
            <a:xfrm>
              <a:off x="615569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E3FCA40-BAC3-4284-AE9D-5EFED62C775D}"/>
                </a:ext>
              </a:extLst>
            </p:cNvPr>
            <p:cNvCxnSpPr>
              <a:stCxn id="65" idx="4"/>
            </p:cNvCxnSpPr>
            <p:nvPr/>
          </p:nvCxnSpPr>
          <p:spPr>
            <a:xfrm>
              <a:off x="5054861" y="2779028"/>
              <a:ext cx="0" cy="7991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9CA9574-71AC-4ACC-B919-33DF90FA36FE}"/>
                </a:ext>
              </a:extLst>
            </p:cNvPr>
            <p:cNvSpPr/>
            <p:nvPr/>
          </p:nvSpPr>
          <p:spPr>
            <a:xfrm>
              <a:off x="5000153" y="2669612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7532D2B-270E-4B4E-B3B3-9F5AC71FBEBD}"/>
                </a:ext>
              </a:extLst>
            </p:cNvPr>
            <p:cNvSpPr txBox="1"/>
            <p:nvPr/>
          </p:nvSpPr>
          <p:spPr>
            <a:xfrm>
              <a:off x="4468173" y="2240035"/>
              <a:ext cx="11418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endParaRPr lang="en-CA" sz="700" b="1" dirty="0">
                <a:latin typeface="Arial Narrow" panose="020B0606020202030204" pitchFamily="34" charset="0"/>
              </a:endParaRP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Delivered and Available for Implementation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12C9883-7DD9-4746-8494-D97F0204EA7C}"/>
                </a:ext>
              </a:extLst>
            </p:cNvPr>
            <p:cNvCxnSpPr>
              <a:stCxn id="68" idx="4"/>
            </p:cNvCxnSpPr>
            <p:nvPr/>
          </p:nvCxnSpPr>
          <p:spPr>
            <a:xfrm>
              <a:off x="4562217" y="3296166"/>
              <a:ext cx="0" cy="2908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31AEC63-C3C2-46FF-84F1-A622A3704AB2}"/>
                </a:ext>
              </a:extLst>
            </p:cNvPr>
            <p:cNvSpPr/>
            <p:nvPr/>
          </p:nvSpPr>
          <p:spPr>
            <a:xfrm>
              <a:off x="4507509" y="3186750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A80BDFA-2342-49F0-9745-654C934D90C5}"/>
                </a:ext>
              </a:extLst>
            </p:cNvPr>
            <p:cNvCxnSpPr/>
            <p:nvPr/>
          </p:nvCxnSpPr>
          <p:spPr>
            <a:xfrm>
              <a:off x="5054861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2247AF2-5C4E-43CC-8D8C-7BF3988054C1}"/>
                </a:ext>
              </a:extLst>
            </p:cNvPr>
            <p:cNvSpPr txBox="1"/>
            <p:nvPr/>
          </p:nvSpPr>
          <p:spPr>
            <a:xfrm>
              <a:off x="4022347" y="2669609"/>
              <a:ext cx="10635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Final Review  and Sign Off by BU Leaders (Gate 3)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269A6AB-5FF4-43E1-989D-3E4FDFA25254}"/>
                </a:ext>
              </a:extLst>
            </p:cNvPr>
            <p:cNvCxnSpPr/>
            <p:nvPr/>
          </p:nvCxnSpPr>
          <p:spPr>
            <a:xfrm>
              <a:off x="301656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276456E-FE45-446D-ADA1-1E3242A043DD}"/>
                </a:ext>
              </a:extLst>
            </p:cNvPr>
            <p:cNvCxnSpPr/>
            <p:nvPr/>
          </p:nvCxnSpPr>
          <p:spPr>
            <a:xfrm>
              <a:off x="4562217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ight Brace 72">
              <a:extLst>
                <a:ext uri="{FF2B5EF4-FFF2-40B4-BE49-F238E27FC236}">
                  <a16:creationId xmlns:a16="http://schemas.microsoft.com/office/drawing/2014/main" id="{A842BA16-A255-43D1-B5AF-3136C1DBC019}"/>
                </a:ext>
              </a:extLst>
            </p:cNvPr>
            <p:cNvSpPr/>
            <p:nvPr/>
          </p:nvSpPr>
          <p:spPr>
            <a:xfrm rot="5400000">
              <a:off x="3096965" y="4591471"/>
              <a:ext cx="201153" cy="361952"/>
            </a:xfrm>
            <a:prstGeom prst="rightBrace">
              <a:avLst>
                <a:gd name="adj1" fmla="val 39731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B0879A3-7CB0-430A-BEDC-6117C2D261DD}"/>
                </a:ext>
              </a:extLst>
            </p:cNvPr>
            <p:cNvCxnSpPr/>
            <p:nvPr/>
          </p:nvCxnSpPr>
          <p:spPr>
            <a:xfrm>
              <a:off x="3016565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D57376E-BC21-46BF-9BFE-FA611855ACB2}"/>
                </a:ext>
              </a:extLst>
            </p:cNvPr>
            <p:cNvCxnSpPr/>
            <p:nvPr/>
          </p:nvCxnSpPr>
          <p:spPr>
            <a:xfrm>
              <a:off x="3378518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2D69621-03C0-441F-8A9A-136993398FB9}"/>
                </a:ext>
              </a:extLst>
            </p:cNvPr>
            <p:cNvCxnSpPr/>
            <p:nvPr/>
          </p:nvCxnSpPr>
          <p:spPr>
            <a:xfrm>
              <a:off x="337851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9CDE31E-AB62-4163-95E9-65FE4DEE7651}"/>
                </a:ext>
              </a:extLst>
            </p:cNvPr>
            <p:cNvSpPr txBox="1"/>
            <p:nvPr/>
          </p:nvSpPr>
          <p:spPr>
            <a:xfrm>
              <a:off x="2727218" y="4885382"/>
              <a:ext cx="9406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July 12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Informal Lessons Learned</a:t>
              </a:r>
            </a:p>
          </p:txBody>
        </p:sp>
        <p:sp>
          <p:nvSpPr>
            <p:cNvPr id="78" name="Right Brace 77">
              <a:extLst>
                <a:ext uri="{FF2B5EF4-FFF2-40B4-BE49-F238E27FC236}">
                  <a16:creationId xmlns:a16="http://schemas.microsoft.com/office/drawing/2014/main" id="{A6D54153-08CE-454B-8DD3-AC25C28434F7}"/>
                </a:ext>
              </a:extLst>
            </p:cNvPr>
            <p:cNvSpPr/>
            <p:nvPr/>
          </p:nvSpPr>
          <p:spPr>
            <a:xfrm rot="5400000">
              <a:off x="4701186" y="4535114"/>
              <a:ext cx="201153" cy="474667"/>
            </a:xfrm>
            <a:prstGeom prst="rightBrace">
              <a:avLst>
                <a:gd name="adj1" fmla="val 39731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EDA668A-CE80-43CE-B571-9E054419BBF5}"/>
                </a:ext>
              </a:extLst>
            </p:cNvPr>
            <p:cNvCxnSpPr/>
            <p:nvPr/>
          </p:nvCxnSpPr>
          <p:spPr>
            <a:xfrm>
              <a:off x="4564429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263FE78-FC09-439F-A1FA-BACD4BDB70F6}"/>
                </a:ext>
              </a:extLst>
            </p:cNvPr>
            <p:cNvCxnSpPr/>
            <p:nvPr/>
          </p:nvCxnSpPr>
          <p:spPr>
            <a:xfrm>
              <a:off x="5039097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B89AF5AB-0340-480E-9F4C-12918D1E7EBD}"/>
                </a:ext>
              </a:extLst>
            </p:cNvPr>
            <p:cNvSpPr txBox="1"/>
            <p:nvPr/>
          </p:nvSpPr>
          <p:spPr>
            <a:xfrm>
              <a:off x="4179274" y="4885382"/>
              <a:ext cx="113226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Minor tweaks and/or final tactical deliverables</a:t>
              </a:r>
            </a:p>
          </p:txBody>
        </p:sp>
        <p:sp>
          <p:nvSpPr>
            <p:cNvPr id="82" name="Right Brace 81">
              <a:extLst>
                <a:ext uri="{FF2B5EF4-FFF2-40B4-BE49-F238E27FC236}">
                  <a16:creationId xmlns:a16="http://schemas.microsoft.com/office/drawing/2014/main" id="{CB2C4193-0E9C-4A02-A671-20F0FF160660}"/>
                </a:ext>
              </a:extLst>
            </p:cNvPr>
            <p:cNvSpPr/>
            <p:nvPr/>
          </p:nvSpPr>
          <p:spPr>
            <a:xfrm rot="5400000">
              <a:off x="5434267" y="3581058"/>
              <a:ext cx="222886" cy="1010689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8EF4F2F-5D89-4491-B5B5-AB802AB80791}"/>
                </a:ext>
              </a:extLst>
            </p:cNvPr>
            <p:cNvSpPr txBox="1"/>
            <p:nvPr/>
          </p:nvSpPr>
          <p:spPr>
            <a:xfrm>
              <a:off x="775930" y="3657905"/>
              <a:ext cx="1132459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F4C5DE-F388-4EC8-82B6-EE75477EE45F}"/>
                </a:ext>
              </a:extLst>
            </p:cNvPr>
            <p:cNvSpPr txBox="1"/>
            <p:nvPr/>
          </p:nvSpPr>
          <p:spPr>
            <a:xfrm>
              <a:off x="1899673" y="3657905"/>
              <a:ext cx="842400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June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ED792713-44FA-4D13-8F70-FB03A3BE81FD}"/>
                </a:ext>
              </a:extLst>
            </p:cNvPr>
            <p:cNvSpPr txBox="1"/>
            <p:nvPr/>
          </p:nvSpPr>
          <p:spPr>
            <a:xfrm>
              <a:off x="2972719" y="3657905"/>
              <a:ext cx="1086029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5C3051D-10AA-4802-B188-37DCF963F3A7}"/>
                </a:ext>
              </a:extLst>
            </p:cNvPr>
            <p:cNvSpPr txBox="1"/>
            <p:nvPr/>
          </p:nvSpPr>
          <p:spPr>
            <a:xfrm>
              <a:off x="4058427" y="3657905"/>
              <a:ext cx="618664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August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AB3432C-DD35-45E7-95DC-CB6941760A16}"/>
                </a:ext>
              </a:extLst>
            </p:cNvPr>
            <p:cNvSpPr txBox="1"/>
            <p:nvPr/>
          </p:nvSpPr>
          <p:spPr>
            <a:xfrm>
              <a:off x="5126313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804A347-B644-4DD2-882B-4AD7D568D1DA}"/>
                </a:ext>
              </a:extLst>
            </p:cNvPr>
            <p:cNvSpPr txBox="1"/>
            <p:nvPr/>
          </p:nvSpPr>
          <p:spPr>
            <a:xfrm>
              <a:off x="6212021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October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8847298-2810-442A-80C3-1735E37DBB73}"/>
                </a:ext>
              </a:extLst>
            </p:cNvPr>
            <p:cNvSpPr txBox="1"/>
            <p:nvPr/>
          </p:nvSpPr>
          <p:spPr>
            <a:xfrm>
              <a:off x="7317272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November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881DC96-680A-4FD0-BE04-0FF5E8078BAC}"/>
                </a:ext>
              </a:extLst>
            </p:cNvPr>
            <p:cNvCxnSpPr/>
            <p:nvPr/>
          </p:nvCxnSpPr>
          <p:spPr>
            <a:xfrm>
              <a:off x="605487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B4227FF-980D-47C8-92FD-9518A67E662B}"/>
                </a:ext>
              </a:extLst>
            </p:cNvPr>
            <p:cNvSpPr txBox="1"/>
            <p:nvPr/>
          </p:nvSpPr>
          <p:spPr>
            <a:xfrm>
              <a:off x="5085914" y="4206999"/>
              <a:ext cx="90813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27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Awareness Training for EHS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2979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Optimum program schedule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19</a:t>
            </a:fld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11DB8FC-1345-4C70-9A93-D2ED0E5A2F3A}"/>
              </a:ext>
            </a:extLst>
          </p:cNvPr>
          <p:cNvGrpSpPr/>
          <p:nvPr/>
        </p:nvGrpSpPr>
        <p:grpSpPr>
          <a:xfrm>
            <a:off x="1066624" y="2402003"/>
            <a:ext cx="7806444" cy="2462829"/>
            <a:chOff x="396240" y="3612839"/>
            <a:chExt cx="7881341" cy="2486458"/>
          </a:xfrm>
        </p:grpSpPr>
        <p:sp>
          <p:nvSpPr>
            <p:cNvPr id="93" name="Right Brace 92">
              <a:extLst>
                <a:ext uri="{FF2B5EF4-FFF2-40B4-BE49-F238E27FC236}">
                  <a16:creationId xmlns:a16="http://schemas.microsoft.com/office/drawing/2014/main" id="{B63B83E2-3181-4E3A-876D-3CA4B549AB9B}"/>
                </a:ext>
              </a:extLst>
            </p:cNvPr>
            <p:cNvSpPr/>
            <p:nvPr/>
          </p:nvSpPr>
          <p:spPr>
            <a:xfrm rot="5400000">
              <a:off x="1091527" y="4209022"/>
              <a:ext cx="276933" cy="1521460"/>
            </a:xfrm>
            <a:prstGeom prst="rightBrace">
              <a:avLst>
                <a:gd name="adj1" fmla="val 13487"/>
                <a:gd name="adj2" fmla="val 68367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009B67B-6B2B-4D3A-AF0B-4481289CC6EA}"/>
                </a:ext>
              </a:extLst>
            </p:cNvPr>
            <p:cNvSpPr txBox="1"/>
            <p:nvPr/>
          </p:nvSpPr>
          <p:spPr>
            <a:xfrm>
              <a:off x="396240" y="5142569"/>
              <a:ext cx="1152046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Aug 31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Annual Critical Initiative Prep Work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Leadership Engagement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BU/BA Level of Effort ID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BU/BA Resources ID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Tactical material ordering</a:t>
              </a:r>
            </a:p>
          </p:txBody>
        </p:sp>
        <p:sp>
          <p:nvSpPr>
            <p:cNvPr id="95" name="Right Brace 94">
              <a:extLst>
                <a:ext uri="{FF2B5EF4-FFF2-40B4-BE49-F238E27FC236}">
                  <a16:creationId xmlns:a16="http://schemas.microsoft.com/office/drawing/2014/main" id="{77396FDB-5A42-4E38-A044-B5D500137735}"/>
                </a:ext>
              </a:extLst>
            </p:cNvPr>
            <p:cNvSpPr/>
            <p:nvPr/>
          </p:nvSpPr>
          <p:spPr>
            <a:xfrm rot="16200000">
              <a:off x="2726179" y="3879930"/>
              <a:ext cx="276933" cy="795340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6" name="Can 64">
              <a:extLst>
                <a:ext uri="{FF2B5EF4-FFF2-40B4-BE49-F238E27FC236}">
                  <a16:creationId xmlns:a16="http://schemas.microsoft.com/office/drawing/2014/main" id="{4A170585-9BDC-427C-8E2E-3E0CAC09F813}"/>
                </a:ext>
              </a:extLst>
            </p:cNvPr>
            <p:cNvSpPr/>
            <p:nvPr/>
          </p:nvSpPr>
          <p:spPr>
            <a:xfrm rot="16200000">
              <a:off x="7640300" y="4159650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7" name="Can 63">
              <a:extLst>
                <a:ext uri="{FF2B5EF4-FFF2-40B4-BE49-F238E27FC236}">
                  <a16:creationId xmlns:a16="http://schemas.microsoft.com/office/drawing/2014/main" id="{68DB9987-FFF2-4F32-B5AD-B9E4924A80E7}"/>
                </a:ext>
              </a:extLst>
            </p:cNvPr>
            <p:cNvSpPr/>
            <p:nvPr/>
          </p:nvSpPr>
          <p:spPr>
            <a:xfrm rot="16200000">
              <a:off x="6864360" y="4159649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8" name="Can 62">
              <a:extLst>
                <a:ext uri="{FF2B5EF4-FFF2-40B4-BE49-F238E27FC236}">
                  <a16:creationId xmlns:a16="http://schemas.microsoft.com/office/drawing/2014/main" id="{F324F568-835D-496F-89B3-EC5028059C88}"/>
                </a:ext>
              </a:extLst>
            </p:cNvPr>
            <p:cNvSpPr/>
            <p:nvPr/>
          </p:nvSpPr>
          <p:spPr>
            <a:xfrm rot="16200000">
              <a:off x="6092868" y="4159648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9" name="Can 15">
              <a:extLst>
                <a:ext uri="{FF2B5EF4-FFF2-40B4-BE49-F238E27FC236}">
                  <a16:creationId xmlns:a16="http://schemas.microsoft.com/office/drawing/2014/main" id="{8504E5DA-1B09-472F-B8E4-102527AF9A97}"/>
                </a:ext>
              </a:extLst>
            </p:cNvPr>
            <p:cNvSpPr/>
            <p:nvPr/>
          </p:nvSpPr>
          <p:spPr>
            <a:xfrm rot="16200000">
              <a:off x="5316001" y="4159651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0" name="Can 16">
              <a:extLst>
                <a:ext uri="{FF2B5EF4-FFF2-40B4-BE49-F238E27FC236}">
                  <a16:creationId xmlns:a16="http://schemas.microsoft.com/office/drawing/2014/main" id="{C6654369-ECD0-46F9-A830-B57FB424B601}"/>
                </a:ext>
              </a:extLst>
            </p:cNvPr>
            <p:cNvSpPr/>
            <p:nvPr/>
          </p:nvSpPr>
          <p:spPr>
            <a:xfrm rot="16200000">
              <a:off x="4542995" y="4162240"/>
              <a:ext cx="344064" cy="925317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1" name="Can 17">
              <a:extLst>
                <a:ext uri="{FF2B5EF4-FFF2-40B4-BE49-F238E27FC236}">
                  <a16:creationId xmlns:a16="http://schemas.microsoft.com/office/drawing/2014/main" id="{4BA5646D-258C-4380-8D18-8618B7BCC46E}"/>
                </a:ext>
              </a:extLst>
            </p:cNvPr>
            <p:cNvSpPr/>
            <p:nvPr/>
          </p:nvSpPr>
          <p:spPr>
            <a:xfrm rot="16200000">
              <a:off x="3768569" y="4159651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2" name="Can 18">
              <a:extLst>
                <a:ext uri="{FF2B5EF4-FFF2-40B4-BE49-F238E27FC236}">
                  <a16:creationId xmlns:a16="http://schemas.microsoft.com/office/drawing/2014/main" id="{FB8A36B1-7579-4048-BD6F-9F25952950A3}"/>
                </a:ext>
              </a:extLst>
            </p:cNvPr>
            <p:cNvSpPr/>
            <p:nvPr/>
          </p:nvSpPr>
          <p:spPr>
            <a:xfrm rot="16200000">
              <a:off x="2991114" y="4162240"/>
              <a:ext cx="344064" cy="925317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3" name="Can 19">
              <a:extLst>
                <a:ext uri="{FF2B5EF4-FFF2-40B4-BE49-F238E27FC236}">
                  <a16:creationId xmlns:a16="http://schemas.microsoft.com/office/drawing/2014/main" id="{6A5F34B9-E85C-49B9-ACFD-43120E5F23D3}"/>
                </a:ext>
              </a:extLst>
            </p:cNvPr>
            <p:cNvSpPr/>
            <p:nvPr/>
          </p:nvSpPr>
          <p:spPr>
            <a:xfrm rot="16200000">
              <a:off x="2225258" y="4156027"/>
              <a:ext cx="344064" cy="937744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4" name="Can 20">
              <a:extLst>
                <a:ext uri="{FF2B5EF4-FFF2-40B4-BE49-F238E27FC236}">
                  <a16:creationId xmlns:a16="http://schemas.microsoft.com/office/drawing/2014/main" id="{79F0DFF3-0C42-4C5F-B5DE-27F8A3A219B4}"/>
                </a:ext>
              </a:extLst>
            </p:cNvPr>
            <p:cNvSpPr/>
            <p:nvPr/>
          </p:nvSpPr>
          <p:spPr>
            <a:xfrm rot="16200000">
              <a:off x="1453190" y="4168454"/>
              <a:ext cx="344064" cy="912893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5" name="Can 21">
              <a:extLst>
                <a:ext uri="{FF2B5EF4-FFF2-40B4-BE49-F238E27FC236}">
                  <a16:creationId xmlns:a16="http://schemas.microsoft.com/office/drawing/2014/main" id="{74D030EB-8E55-4E1D-9A96-86DE3B610A37}"/>
                </a:ext>
              </a:extLst>
            </p:cNvPr>
            <p:cNvSpPr/>
            <p:nvPr/>
          </p:nvSpPr>
          <p:spPr>
            <a:xfrm rot="16200000">
              <a:off x="688163" y="4160948"/>
              <a:ext cx="344064" cy="927910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5EF2540C-AC1D-41AF-B43E-DF86C907D6DD}"/>
                </a:ext>
              </a:extLst>
            </p:cNvPr>
            <p:cNvCxnSpPr/>
            <p:nvPr/>
          </p:nvCxnSpPr>
          <p:spPr>
            <a:xfrm>
              <a:off x="46926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3D4B402-C2CD-44F9-84F5-B684C3CF73F8}"/>
                </a:ext>
              </a:extLst>
            </p:cNvPr>
            <p:cNvSpPr txBox="1"/>
            <p:nvPr/>
          </p:nvSpPr>
          <p:spPr>
            <a:xfrm>
              <a:off x="1393652" y="3612839"/>
              <a:ext cx="125382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Delivered and Available for Implementation</a:t>
              </a:r>
            </a:p>
          </p:txBody>
        </p: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76840981-96A5-4D07-8E63-8B247AFD6358}"/>
                </a:ext>
              </a:extLst>
            </p:cNvPr>
            <p:cNvCxnSpPr>
              <a:stCxn id="109" idx="4"/>
            </p:cNvCxnSpPr>
            <p:nvPr/>
          </p:nvCxnSpPr>
          <p:spPr>
            <a:xfrm>
              <a:off x="2020565" y="4154931"/>
              <a:ext cx="0" cy="2908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FE53E205-FA1C-422D-87A5-85B61E6AAA7C}"/>
                </a:ext>
              </a:extLst>
            </p:cNvPr>
            <p:cNvSpPr/>
            <p:nvPr/>
          </p:nvSpPr>
          <p:spPr>
            <a:xfrm>
              <a:off x="1965857" y="4045515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5F7BF8DE-C908-48B2-B305-F82A9EBE7995}"/>
                </a:ext>
              </a:extLst>
            </p:cNvPr>
            <p:cNvCxnSpPr/>
            <p:nvPr/>
          </p:nvCxnSpPr>
          <p:spPr>
            <a:xfrm>
              <a:off x="1990724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4ECC74F-59BD-4DA8-B50B-20392BEC83DA}"/>
                </a:ext>
              </a:extLst>
            </p:cNvPr>
            <p:cNvSpPr txBox="1"/>
            <p:nvPr/>
          </p:nvSpPr>
          <p:spPr>
            <a:xfrm>
              <a:off x="548856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F97899B-3FD6-43D5-BF91-2E0578B70F6F}"/>
                </a:ext>
              </a:extLst>
            </p:cNvPr>
            <p:cNvSpPr txBox="1"/>
            <p:nvPr/>
          </p:nvSpPr>
          <p:spPr>
            <a:xfrm>
              <a:off x="1324796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August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7386574-7A90-4E84-8939-E9F67BEEDB70}"/>
                </a:ext>
              </a:extLst>
            </p:cNvPr>
            <p:cNvSpPr txBox="1"/>
            <p:nvPr/>
          </p:nvSpPr>
          <p:spPr>
            <a:xfrm>
              <a:off x="2081551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1B6B113-FE39-435C-AF43-0FE6FED92321}"/>
                </a:ext>
              </a:extLst>
            </p:cNvPr>
            <p:cNvSpPr txBox="1"/>
            <p:nvPr/>
          </p:nvSpPr>
          <p:spPr>
            <a:xfrm>
              <a:off x="2866162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October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2ABBB4D-B5FD-4580-B1E5-2E23819953C3}"/>
                </a:ext>
              </a:extLst>
            </p:cNvPr>
            <p:cNvSpPr txBox="1"/>
            <p:nvPr/>
          </p:nvSpPr>
          <p:spPr>
            <a:xfrm>
              <a:off x="3625453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November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FAA2C29-3AB9-469A-B0A2-C14A3A5CEE74}"/>
                </a:ext>
              </a:extLst>
            </p:cNvPr>
            <p:cNvSpPr txBox="1"/>
            <p:nvPr/>
          </p:nvSpPr>
          <p:spPr>
            <a:xfrm>
              <a:off x="4402672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December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D6D5FBFA-F09B-4BCF-A8CD-7F30B232096F}"/>
                </a:ext>
              </a:extLst>
            </p:cNvPr>
            <p:cNvSpPr txBox="1"/>
            <p:nvPr/>
          </p:nvSpPr>
          <p:spPr>
            <a:xfrm>
              <a:off x="5182911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January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3FDDE35-5DC5-4256-A1E3-47A1E62A4239}"/>
                </a:ext>
              </a:extLst>
            </p:cNvPr>
            <p:cNvSpPr txBox="1"/>
            <p:nvPr/>
          </p:nvSpPr>
          <p:spPr>
            <a:xfrm>
              <a:off x="5954403" y="4521662"/>
              <a:ext cx="760813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February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18BA2BC-3E02-429E-AC03-1FD64AB64D72}"/>
                </a:ext>
              </a:extLst>
            </p:cNvPr>
            <p:cNvSpPr txBox="1"/>
            <p:nvPr/>
          </p:nvSpPr>
          <p:spPr>
            <a:xfrm>
              <a:off x="6724775" y="4521662"/>
              <a:ext cx="492754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March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74ECA7A-5896-4071-B17D-646A3EEFD626}"/>
                </a:ext>
              </a:extLst>
            </p:cNvPr>
            <p:cNvSpPr txBox="1"/>
            <p:nvPr/>
          </p:nvSpPr>
          <p:spPr>
            <a:xfrm>
              <a:off x="7507210" y="4521662"/>
              <a:ext cx="527005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April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21" name="Right Brace 120">
              <a:extLst>
                <a:ext uri="{FF2B5EF4-FFF2-40B4-BE49-F238E27FC236}">
                  <a16:creationId xmlns:a16="http://schemas.microsoft.com/office/drawing/2014/main" id="{055B5342-A126-4FFC-B277-D6C38D9A397E}"/>
                </a:ext>
              </a:extLst>
            </p:cNvPr>
            <p:cNvSpPr/>
            <p:nvPr/>
          </p:nvSpPr>
          <p:spPr>
            <a:xfrm rot="5400000">
              <a:off x="1835886" y="4260003"/>
              <a:ext cx="378890" cy="1521460"/>
            </a:xfrm>
            <a:prstGeom prst="rightBrace">
              <a:avLst>
                <a:gd name="adj1" fmla="val 13487"/>
                <a:gd name="adj2" fmla="val 39256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36630E0-789C-465D-9845-02754E54BE3C}"/>
                </a:ext>
              </a:extLst>
            </p:cNvPr>
            <p:cNvCxnSpPr/>
            <p:nvPr/>
          </p:nvCxnSpPr>
          <p:spPr>
            <a:xfrm>
              <a:off x="125983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0AD9522-84E0-4E45-8B8D-C02C1AAB00EF}"/>
                </a:ext>
              </a:extLst>
            </p:cNvPr>
            <p:cNvCxnSpPr/>
            <p:nvPr/>
          </p:nvCxnSpPr>
          <p:spPr>
            <a:xfrm>
              <a:off x="2786061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4F08BD7-EBFC-40B7-941C-88883675A4FF}"/>
                </a:ext>
              </a:extLst>
            </p:cNvPr>
            <p:cNvSpPr txBox="1"/>
            <p:nvPr/>
          </p:nvSpPr>
          <p:spPr>
            <a:xfrm>
              <a:off x="1527494" y="5360633"/>
              <a:ext cx="128587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Oct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Annual Critical Site Conditioning Prep Work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1 - Transition Zones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2 - Boots and Grips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3 - Access / Egress</a:t>
              </a: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00899335-7533-4190-AB88-A8461F4A973C}"/>
                </a:ext>
              </a:extLst>
            </p:cNvPr>
            <p:cNvCxnSpPr/>
            <p:nvPr/>
          </p:nvCxnSpPr>
          <p:spPr>
            <a:xfrm>
              <a:off x="2188848" y="5140685"/>
              <a:ext cx="0" cy="265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ight Brace 125">
              <a:extLst>
                <a:ext uri="{FF2B5EF4-FFF2-40B4-BE49-F238E27FC236}">
                  <a16:creationId xmlns:a16="http://schemas.microsoft.com/office/drawing/2014/main" id="{EA8673EE-1166-45F2-8465-A6831B68F518}"/>
                </a:ext>
              </a:extLst>
            </p:cNvPr>
            <p:cNvSpPr/>
            <p:nvPr/>
          </p:nvSpPr>
          <p:spPr>
            <a:xfrm rot="5400000">
              <a:off x="2224441" y="4632176"/>
              <a:ext cx="276933" cy="675157"/>
            </a:xfrm>
            <a:prstGeom prst="rightBrace">
              <a:avLst>
                <a:gd name="adj1" fmla="val 13487"/>
                <a:gd name="adj2" fmla="val 11746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BDC434B-75DD-42A2-82C8-EED5666F1991}"/>
                </a:ext>
              </a:extLst>
            </p:cNvPr>
            <p:cNvCxnSpPr/>
            <p:nvPr/>
          </p:nvCxnSpPr>
          <p:spPr>
            <a:xfrm>
              <a:off x="202056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0C47AAA-559A-411A-BA53-E41FF0E73BE6}"/>
                </a:ext>
              </a:extLst>
            </p:cNvPr>
            <p:cNvCxnSpPr/>
            <p:nvPr/>
          </p:nvCxnSpPr>
          <p:spPr>
            <a:xfrm>
              <a:off x="270048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9DB55E49-3D46-46A5-8B01-DEFC4D12F181}"/>
                </a:ext>
              </a:extLst>
            </p:cNvPr>
            <p:cNvCxnSpPr/>
            <p:nvPr/>
          </p:nvCxnSpPr>
          <p:spPr>
            <a:xfrm>
              <a:off x="2619693" y="5108219"/>
              <a:ext cx="642620" cy="2524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776A000-CF3F-42F3-98FC-500461EC1CD5}"/>
                </a:ext>
              </a:extLst>
            </p:cNvPr>
            <p:cNvSpPr txBox="1"/>
            <p:nvPr/>
          </p:nvSpPr>
          <p:spPr>
            <a:xfrm>
              <a:off x="2832415" y="5360633"/>
              <a:ext cx="12858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26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Awareness training for EHS, </a:t>
              </a:r>
              <a:r>
                <a:rPr lang="en-CA" sz="700" dirty="0" err="1">
                  <a:latin typeface="Arial Narrow" panose="020B0606020202030204" pitchFamily="34" charset="0"/>
                </a:rPr>
                <a:t>Comms</a:t>
              </a:r>
              <a:r>
                <a:rPr lang="en-CA" sz="700" dirty="0">
                  <a:latin typeface="Arial Narrow" panose="020B0606020202030204" pitchFamily="34" charset="0"/>
                </a:rPr>
                <a:t> and Key Stakeholders</a:t>
              </a:r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A50C5EF0-0A3F-41CC-BFEC-E7E82FDDCC27}"/>
                </a:ext>
              </a:extLst>
            </p:cNvPr>
            <p:cNvCxnSpPr/>
            <p:nvPr/>
          </p:nvCxnSpPr>
          <p:spPr>
            <a:xfrm>
              <a:off x="246697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332453F-11EF-45A6-A8A9-A5BBB8EEBCDB}"/>
                </a:ext>
              </a:extLst>
            </p:cNvPr>
            <p:cNvCxnSpPr/>
            <p:nvPr/>
          </p:nvCxnSpPr>
          <p:spPr>
            <a:xfrm>
              <a:off x="3262313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ight Brace 132">
              <a:extLst>
                <a:ext uri="{FF2B5EF4-FFF2-40B4-BE49-F238E27FC236}">
                  <a16:creationId xmlns:a16="http://schemas.microsoft.com/office/drawing/2014/main" id="{DE560547-62EE-4BCE-A397-B8061C89779B}"/>
                </a:ext>
              </a:extLst>
            </p:cNvPr>
            <p:cNvSpPr/>
            <p:nvPr/>
          </p:nvSpPr>
          <p:spPr>
            <a:xfrm rot="16200000">
              <a:off x="3498010" y="3903438"/>
              <a:ext cx="276933" cy="7483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9ACC6D5-FAB1-46F9-B138-40E446E11397}"/>
                </a:ext>
              </a:extLst>
            </p:cNvPr>
            <p:cNvCxnSpPr/>
            <p:nvPr/>
          </p:nvCxnSpPr>
          <p:spPr>
            <a:xfrm>
              <a:off x="4010638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ight Brace 134">
              <a:extLst>
                <a:ext uri="{FF2B5EF4-FFF2-40B4-BE49-F238E27FC236}">
                  <a16:creationId xmlns:a16="http://schemas.microsoft.com/office/drawing/2014/main" id="{E418FE59-0279-4EAA-952B-3975DCFC27DA}"/>
                </a:ext>
              </a:extLst>
            </p:cNvPr>
            <p:cNvSpPr/>
            <p:nvPr/>
          </p:nvSpPr>
          <p:spPr>
            <a:xfrm rot="16200000">
              <a:off x="4246335" y="3903438"/>
              <a:ext cx="276933" cy="7483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AFAF751-8C20-4E54-A251-ECF00217F4E0}"/>
                </a:ext>
              </a:extLst>
            </p:cNvPr>
            <p:cNvCxnSpPr/>
            <p:nvPr/>
          </p:nvCxnSpPr>
          <p:spPr>
            <a:xfrm>
              <a:off x="4758963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ight Brace 136">
              <a:extLst>
                <a:ext uri="{FF2B5EF4-FFF2-40B4-BE49-F238E27FC236}">
                  <a16:creationId xmlns:a16="http://schemas.microsoft.com/office/drawing/2014/main" id="{9E229161-CD1B-4476-93C6-A2917CB921B2}"/>
                </a:ext>
              </a:extLst>
            </p:cNvPr>
            <p:cNvSpPr/>
            <p:nvPr/>
          </p:nvSpPr>
          <p:spPr>
            <a:xfrm rot="16200000">
              <a:off x="5013708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D628EC5-9616-44B0-A816-375F54E24170}"/>
                </a:ext>
              </a:extLst>
            </p:cNvPr>
            <p:cNvCxnSpPr/>
            <p:nvPr/>
          </p:nvCxnSpPr>
          <p:spPr>
            <a:xfrm>
              <a:off x="554538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ight Brace 138">
              <a:extLst>
                <a:ext uri="{FF2B5EF4-FFF2-40B4-BE49-F238E27FC236}">
                  <a16:creationId xmlns:a16="http://schemas.microsoft.com/office/drawing/2014/main" id="{C5629B94-539A-40AF-A9C4-31A5FE561D19}"/>
                </a:ext>
              </a:extLst>
            </p:cNvPr>
            <p:cNvSpPr/>
            <p:nvPr/>
          </p:nvSpPr>
          <p:spPr>
            <a:xfrm rot="16200000">
              <a:off x="5800133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F3C40AB-F98F-4F21-8B5D-AB28B09DCA8C}"/>
                </a:ext>
              </a:extLst>
            </p:cNvPr>
            <p:cNvCxnSpPr/>
            <p:nvPr/>
          </p:nvCxnSpPr>
          <p:spPr>
            <a:xfrm>
              <a:off x="6331811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ight Brace 140">
              <a:extLst>
                <a:ext uri="{FF2B5EF4-FFF2-40B4-BE49-F238E27FC236}">
                  <a16:creationId xmlns:a16="http://schemas.microsoft.com/office/drawing/2014/main" id="{B9E5E428-D2D3-4833-9927-53FB9AA2E0E2}"/>
                </a:ext>
              </a:extLst>
            </p:cNvPr>
            <p:cNvSpPr/>
            <p:nvPr/>
          </p:nvSpPr>
          <p:spPr>
            <a:xfrm rot="16200000">
              <a:off x="6586556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31C60D06-A563-441C-AB41-358645A6E3F3}"/>
                </a:ext>
              </a:extLst>
            </p:cNvPr>
            <p:cNvCxnSpPr/>
            <p:nvPr/>
          </p:nvCxnSpPr>
          <p:spPr>
            <a:xfrm>
              <a:off x="7118234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Right Brace 142">
              <a:extLst>
                <a:ext uri="{FF2B5EF4-FFF2-40B4-BE49-F238E27FC236}">
                  <a16:creationId xmlns:a16="http://schemas.microsoft.com/office/drawing/2014/main" id="{0DC2CA7A-7155-40D8-9000-27CEA6547907}"/>
                </a:ext>
              </a:extLst>
            </p:cNvPr>
            <p:cNvSpPr/>
            <p:nvPr/>
          </p:nvSpPr>
          <p:spPr>
            <a:xfrm rot="16200000">
              <a:off x="7372981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79B150E-B9D3-435D-B4C6-1C408B6FE17F}"/>
                </a:ext>
              </a:extLst>
            </p:cNvPr>
            <p:cNvCxnSpPr/>
            <p:nvPr/>
          </p:nvCxnSpPr>
          <p:spPr>
            <a:xfrm>
              <a:off x="7904659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15733B74-9D5B-4B64-86F2-5620F76C5E14}"/>
                </a:ext>
              </a:extLst>
            </p:cNvPr>
            <p:cNvSpPr txBox="1"/>
            <p:nvPr/>
          </p:nvSpPr>
          <p:spPr>
            <a:xfrm>
              <a:off x="2466975" y="3714202"/>
              <a:ext cx="79533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1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Transition Zones 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&amp; Walkways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72FB792-55D5-420F-A356-6B4976DF594B}"/>
                </a:ext>
              </a:extLst>
            </p:cNvPr>
            <p:cNvSpPr txBox="1"/>
            <p:nvPr/>
          </p:nvSpPr>
          <p:spPr>
            <a:xfrm>
              <a:off x="3238807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2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Boots &amp; Grips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EE607E38-FF4A-44BE-9E9A-B323BC7202D3}"/>
                </a:ext>
              </a:extLst>
            </p:cNvPr>
            <p:cNvSpPr txBox="1"/>
            <p:nvPr/>
          </p:nvSpPr>
          <p:spPr>
            <a:xfrm>
              <a:off x="3987132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3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Access &amp; Egress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8A5224E3-AB0C-458C-9CD2-FE3355722D45}"/>
                </a:ext>
              </a:extLst>
            </p:cNvPr>
            <p:cNvSpPr txBox="1"/>
            <p:nvPr/>
          </p:nvSpPr>
          <p:spPr>
            <a:xfrm>
              <a:off x="4775374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4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Home Safety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B50426A-7D0F-48D6-B13E-CB609714BEEC}"/>
                </a:ext>
              </a:extLst>
            </p:cNvPr>
            <p:cNvSpPr txBox="1"/>
            <p:nvPr/>
          </p:nvSpPr>
          <p:spPr>
            <a:xfrm>
              <a:off x="5555613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5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Eyes on Path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F195A5C-7C20-4C68-AF6F-8E52DCCE2D4C}"/>
                </a:ext>
              </a:extLst>
            </p:cNvPr>
            <p:cNvSpPr txBox="1"/>
            <p:nvPr/>
          </p:nvSpPr>
          <p:spPr>
            <a:xfrm>
              <a:off x="6323799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6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Ladder Safety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3754D871-0A31-4F1B-BF7A-D4B665564017}"/>
                </a:ext>
              </a:extLst>
            </p:cNvPr>
            <p:cNvSpPr txBox="1"/>
            <p:nvPr/>
          </p:nvSpPr>
          <p:spPr>
            <a:xfrm>
              <a:off x="7097476" y="3714202"/>
              <a:ext cx="79533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Wrap Up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Freeze Thaw Cycle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7881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2667" y="985089"/>
            <a:ext cx="6835116" cy="482467"/>
          </a:xfrm>
        </p:spPr>
        <p:txBody>
          <a:bodyPr/>
          <a:lstStyle/>
          <a:p>
            <a:r>
              <a:rPr lang="en-CA" dirty="0"/>
              <a:t>Safety Moment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776534"/>
            <a:ext cx="7674919" cy="37496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/>
              <a:t>How many people in this room use the handrail on stairways?</a:t>
            </a:r>
          </a:p>
          <a:p>
            <a:pPr>
              <a:defRPr/>
            </a:pPr>
            <a:endParaRPr lang="en-US" sz="3200" b="1" dirty="0"/>
          </a:p>
          <a:p>
            <a:pPr algn="ctr">
              <a:defRPr/>
            </a:pPr>
            <a:r>
              <a:rPr lang="en-US" sz="3200" b="1" dirty="0">
                <a:solidFill>
                  <a:srgbClr val="316AA1"/>
                </a:solidFill>
              </a:rPr>
              <a:t>You need to take personal responsibility</a:t>
            </a:r>
            <a:endParaRPr lang="en-US" sz="3200" dirty="0">
              <a:solidFill>
                <a:srgbClr val="316A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61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73800"/>
            <a:ext cx="6891561" cy="504741"/>
          </a:xfrm>
        </p:spPr>
        <p:txBody>
          <a:bodyPr/>
          <a:lstStyle/>
          <a:p>
            <a:r>
              <a:rPr lang="en-CA" dirty="0"/>
              <a:t>Moment of Truth – Time to Self Assess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6" y="1776533"/>
            <a:ext cx="6123002" cy="404853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Experience example at one large facility of 51 people observed over 1 hour:</a:t>
            </a:r>
            <a:endParaRPr lang="en-US" sz="2000" dirty="0">
              <a:solidFill>
                <a:srgbClr val="316AA1"/>
              </a:solidFill>
            </a:endParaRPr>
          </a:p>
          <a:p>
            <a:pPr>
              <a:buClr>
                <a:schemeClr val="tx1"/>
              </a:buClr>
            </a:pPr>
            <a:endParaRPr lang="en-US" sz="2000" dirty="0">
              <a:solidFill>
                <a:srgbClr val="316AA1"/>
              </a:solidFill>
            </a:endParaRP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20</a:t>
            </a:r>
            <a:r>
              <a:rPr lang="en-US" sz="2000" dirty="0"/>
              <a:t> people used the handrail = 39% compliance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31</a:t>
            </a:r>
            <a:r>
              <a:rPr lang="en-US" sz="2000" dirty="0"/>
              <a:t> people </a:t>
            </a:r>
            <a:r>
              <a:rPr lang="en-US" sz="2000" u="sng" dirty="0"/>
              <a:t>did not</a:t>
            </a:r>
            <a:r>
              <a:rPr lang="en-US" sz="2000" dirty="0"/>
              <a:t> use the handrail = 61% non-compliance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20</a:t>
            </a:r>
            <a:r>
              <a:rPr lang="en-US" sz="2000" b="1" dirty="0">
                <a:solidFill>
                  <a:schemeClr val="hlink"/>
                </a:solidFill>
              </a:rPr>
              <a:t> </a:t>
            </a:r>
            <a:r>
              <a:rPr lang="en-US" sz="2000" dirty="0"/>
              <a:t>of the non compliant 31, had </a:t>
            </a:r>
            <a:r>
              <a:rPr lang="en-US" sz="2000" u="sng" dirty="0"/>
              <a:t>both hands free</a:t>
            </a:r>
            <a:r>
              <a:rPr lang="en-US" sz="2000" dirty="0"/>
              <a:t> to use the handrail but did not = 65%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11</a:t>
            </a:r>
            <a:r>
              <a:rPr lang="en-US" sz="2000" b="1" dirty="0">
                <a:solidFill>
                  <a:schemeClr val="hlink"/>
                </a:solidFill>
              </a:rPr>
              <a:t> </a:t>
            </a:r>
            <a:r>
              <a:rPr lang="en-US" sz="2000" dirty="0"/>
              <a:t>of the 31 non-compliant </a:t>
            </a:r>
            <a:r>
              <a:rPr lang="en-US" sz="2000" u="sng" dirty="0"/>
              <a:t>did not have hands free</a:t>
            </a:r>
            <a:r>
              <a:rPr lang="en-US" sz="2000" dirty="0"/>
              <a:t> to use the handrail = 35%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5798FF-F91F-409B-9D1E-6BFAF1C29E6F}"/>
              </a:ext>
            </a:extLst>
          </p:cNvPr>
          <p:cNvGrpSpPr/>
          <p:nvPr/>
        </p:nvGrpSpPr>
        <p:grpSpPr>
          <a:xfrm>
            <a:off x="7014962" y="1696408"/>
            <a:ext cx="1682821" cy="993324"/>
            <a:chOff x="5926016" y="130834"/>
            <a:chExt cx="2224454" cy="1296863"/>
          </a:xfrm>
        </p:grpSpPr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B8B6DF04-5ECE-47C1-A87E-1810763F2272}"/>
                </a:ext>
              </a:extLst>
            </p:cNvPr>
            <p:cNvSpPr/>
            <p:nvPr/>
          </p:nvSpPr>
          <p:spPr>
            <a:xfrm>
              <a:off x="5926016" y="130834"/>
              <a:ext cx="2224454" cy="1292469"/>
            </a:xfrm>
            <a:prstGeom prst="roundRect">
              <a:avLst/>
            </a:prstGeom>
            <a:solidFill>
              <a:srgbClr val="1C5B98"/>
            </a:solidFill>
            <a:ln w="25400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B5C46BF1-A361-44A8-AB9F-0A0CC7D215A4}"/>
                </a:ext>
              </a:extLst>
            </p:cNvPr>
            <p:cNvSpPr txBox="1">
              <a:spLocks/>
            </p:cNvSpPr>
            <p:nvPr/>
          </p:nvSpPr>
          <p:spPr>
            <a:xfrm>
              <a:off x="6348046" y="179191"/>
              <a:ext cx="1802424" cy="119575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rmAutofit fontScale="92500"/>
            </a:bodyPr>
            <a:lstStyle>
              <a:lvl1pPr marL="182875" indent="-182875" algn="l" defTabSz="914377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rgbClr val="1C5B98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783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2971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160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349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1C5B98"/>
                </a:buClr>
                <a:buSzTx/>
                <a:buFont typeface="Wingdings 2" pitchFamily="18" charset="2"/>
                <a:buNone/>
                <a:tabLst/>
                <a:defRPr/>
              </a:pPr>
              <a:r>
                <a:rPr lang="en-US" sz="1500" b="1" dirty="0">
                  <a:solidFill>
                    <a:srgbClr val="FFFFFF"/>
                  </a:solidFill>
                </a:rPr>
                <a:t>Sample. </a:t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en-US" sz="1500" b="1" dirty="0">
                  <a:solidFill>
                    <a:srgbClr val="FFFFFF"/>
                  </a:solidFill>
                </a:rPr>
                <a:t>Stats Include your observations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E98B3B0F-92F3-41A5-ABEB-869BDE75BE94}"/>
                </a:ext>
              </a:extLst>
            </p:cNvPr>
            <p:cNvSpPr txBox="1">
              <a:spLocks/>
            </p:cNvSpPr>
            <p:nvPr/>
          </p:nvSpPr>
          <p:spPr>
            <a:xfrm>
              <a:off x="5952392" y="231943"/>
              <a:ext cx="422030" cy="119575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Autofit/>
            </a:bodyPr>
            <a:lstStyle>
              <a:lvl1pPr marL="182875" indent="-182875" algn="l" defTabSz="914377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rgbClr val="1C5B98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783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2971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160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349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1C5B98"/>
                </a:buClr>
                <a:buSzTx/>
                <a:buFont typeface="Wingdings 2" pitchFamily="18" charset="2"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2" name="Picture 11" descr="dglxasset[1]">
            <a:extLst>
              <a:ext uri="{FF2B5EF4-FFF2-40B4-BE49-F238E27FC236}">
                <a16:creationId xmlns:a16="http://schemas.microsoft.com/office/drawing/2014/main" id="{CE88AEB9-0526-4C70-ACD8-60FAC2F84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953" y="4114778"/>
            <a:ext cx="1425767" cy="14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40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Where are you now as a company?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3"/>
            <a:ext cx="7674917" cy="404853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Slips, trips and falls are common and can lead to injury</a:t>
            </a:r>
          </a:p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Our foot PPE requirements do not have slip prevention built into standards </a:t>
            </a:r>
          </a:p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Designated walkways and equipment staging areas are mostly in place but are not always maintained </a:t>
            </a:r>
          </a:p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Hazards related to slips, trips and falls are often overlooked</a:t>
            </a:r>
          </a:p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Reducing slips, trips and falls is </a:t>
            </a:r>
            <a:r>
              <a:rPr lang="en-US" sz="2000" u="sng" dirty="0">
                <a:solidFill>
                  <a:srgbClr val="005295"/>
                </a:solidFill>
              </a:rPr>
              <a:t>a large opportunity</a:t>
            </a:r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73800"/>
            <a:ext cx="6891561" cy="482467"/>
          </a:xfrm>
        </p:spPr>
        <p:txBody>
          <a:bodyPr/>
          <a:lstStyle/>
          <a:p>
            <a:r>
              <a:rPr lang="en-CA" dirty="0"/>
              <a:t>Slips, Trips and Falls - Impact 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368356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Reducing Slips, trips and fall injuries – a lever to meet our Safety Goals</a:t>
            </a:r>
          </a:p>
        </p:txBody>
      </p:sp>
      <p:graphicFrame>
        <p:nvGraphicFramePr>
          <p:cNvPr id="9" name="Group 225">
            <a:extLst>
              <a:ext uri="{FF2B5EF4-FFF2-40B4-BE49-F238E27FC236}">
                <a16:creationId xmlns:a16="http://schemas.microsoft.com/office/drawing/2014/main" id="{E4E6B32C-121A-4CC0-9182-CF8843FED1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087986"/>
              </p:ext>
            </p:extLst>
          </p:nvPr>
        </p:nvGraphicFramePr>
        <p:xfrm>
          <a:off x="947175" y="2321858"/>
          <a:ext cx="7657588" cy="1294820"/>
        </p:xfrm>
        <a:graphic>
          <a:graphicData uri="http://schemas.openxmlformats.org/drawingml/2006/table">
            <a:tbl>
              <a:tblPr/>
              <a:tblGrid>
                <a:gridCol w="1821465">
                  <a:extLst>
                    <a:ext uri="{9D8B030D-6E8A-4147-A177-3AD203B41FA5}">
                      <a16:colId xmlns:a16="http://schemas.microsoft.com/office/drawing/2014/main" val="4000107175"/>
                    </a:ext>
                  </a:extLst>
                </a:gridCol>
                <a:gridCol w="1821465">
                  <a:extLst>
                    <a:ext uri="{9D8B030D-6E8A-4147-A177-3AD203B41FA5}">
                      <a16:colId xmlns:a16="http://schemas.microsoft.com/office/drawing/2014/main" val="1633341984"/>
                    </a:ext>
                  </a:extLst>
                </a:gridCol>
                <a:gridCol w="1821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3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Performance w/o slips, trips and fall injuries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RIF Reduction 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Chart 1">
            <a:extLst>
              <a:ext uri="{FF2B5EF4-FFF2-40B4-BE49-F238E27FC236}">
                <a16:creationId xmlns:a16="http://schemas.microsoft.com/office/drawing/2014/main" id="{5BF902CB-C68B-4CE6-8DD9-EAE61B3345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53761"/>
              </p:ext>
            </p:extLst>
          </p:nvPr>
        </p:nvGraphicFramePr>
        <p:xfrm>
          <a:off x="947175" y="3790471"/>
          <a:ext cx="6386865" cy="2011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8067567" imgH="2543175" progId="Excel.Chart.8">
                  <p:embed/>
                </p:oleObj>
              </mc:Choice>
              <mc:Fallback>
                <p:oleObj name="Chart" r:id="rId3" imgW="8067567" imgH="2543175" progId="Excel.Chart.8">
                  <p:embed/>
                  <p:pic>
                    <p:nvPicPr>
                      <p:cNvPr id="8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175" y="3790471"/>
                        <a:ext cx="6386865" cy="2011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796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85089"/>
            <a:ext cx="6891561" cy="493755"/>
          </a:xfrm>
        </p:spPr>
        <p:txBody>
          <a:bodyPr/>
          <a:lstStyle/>
          <a:p>
            <a:r>
              <a:rPr lang="en-CA" dirty="0"/>
              <a:t>Why Slips, Trips and Falls - Impact 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223102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1800" dirty="0"/>
              <a:t>Reducing Slips, trips and fall injuries – a lever to meet our Safety Goals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3 years ago = Total </a:t>
            </a:r>
            <a:r>
              <a:rPr lang="en-CA" sz="1800" dirty="0">
                <a:solidFill>
                  <a:srgbClr val="005295"/>
                </a:solidFill>
              </a:rPr>
              <a:t>? (? Slips, trips and falls related)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2 years ago = Total </a:t>
            </a:r>
            <a:r>
              <a:rPr lang="en-CA" sz="1800" dirty="0">
                <a:solidFill>
                  <a:srgbClr val="005295"/>
                </a:solidFill>
              </a:rPr>
              <a:t>?</a:t>
            </a:r>
            <a:r>
              <a:rPr lang="en-CA" sz="1800" dirty="0"/>
              <a:t> </a:t>
            </a:r>
            <a:r>
              <a:rPr lang="en-CA" sz="1800" dirty="0">
                <a:solidFill>
                  <a:srgbClr val="005295"/>
                </a:solidFill>
              </a:rPr>
              <a:t>(? Slips, trips and falls related)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1 years ago = Total </a:t>
            </a:r>
            <a:r>
              <a:rPr lang="en-CA" sz="1800" dirty="0">
                <a:solidFill>
                  <a:srgbClr val="005295"/>
                </a:solidFill>
              </a:rPr>
              <a:t>?</a:t>
            </a:r>
            <a:r>
              <a:rPr lang="en-CA" sz="1800" dirty="0"/>
              <a:t> </a:t>
            </a:r>
            <a:r>
              <a:rPr lang="en-CA" sz="1800" dirty="0">
                <a:solidFill>
                  <a:srgbClr val="005295"/>
                </a:solidFill>
              </a:rPr>
              <a:t>(? Slips, trips and falls related)</a:t>
            </a:r>
          </a:p>
        </p:txBody>
      </p:sp>
      <p:graphicFrame>
        <p:nvGraphicFramePr>
          <p:cNvPr id="11" name="Group 225">
            <a:extLst>
              <a:ext uri="{FF2B5EF4-FFF2-40B4-BE49-F238E27FC236}">
                <a16:creationId xmlns:a16="http://schemas.microsoft.com/office/drawing/2014/main" id="{664033CB-209E-4242-84FA-19BAE18A9C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1379395"/>
              </p:ext>
            </p:extLst>
          </p:nvPr>
        </p:nvGraphicFramePr>
        <p:xfrm>
          <a:off x="947175" y="4007556"/>
          <a:ext cx="7657588" cy="1595018"/>
        </p:xfrm>
        <a:graphic>
          <a:graphicData uri="http://schemas.openxmlformats.org/drawingml/2006/table">
            <a:tbl>
              <a:tblPr/>
              <a:tblGrid>
                <a:gridCol w="1299314">
                  <a:extLst>
                    <a:ext uri="{9D8B030D-6E8A-4147-A177-3AD203B41FA5}">
                      <a16:colId xmlns:a16="http://schemas.microsoft.com/office/drawing/2014/main" val="4000107175"/>
                    </a:ext>
                  </a:extLst>
                </a:gridCol>
                <a:gridCol w="1761067">
                  <a:extLst>
                    <a:ext uri="{9D8B030D-6E8A-4147-A177-3AD203B41FA5}">
                      <a16:colId xmlns:a16="http://schemas.microsoft.com/office/drawing/2014/main" val="1633341984"/>
                    </a:ext>
                  </a:extLst>
                </a:gridCol>
                <a:gridCol w="202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6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Performance w/o slips, trips and fall injuries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RIF Reduction 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1661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739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55BD7-6558-472B-99C5-5FC9A21E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9AF98-5A4C-46FD-8ED9-2EA6803B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D78A5D-AA10-4CDA-B700-166626376FB6}"/>
              </a:ext>
            </a:extLst>
          </p:cNvPr>
          <p:cNvGrpSpPr/>
          <p:nvPr/>
        </p:nvGrpSpPr>
        <p:grpSpPr>
          <a:xfrm>
            <a:off x="874889" y="811742"/>
            <a:ext cx="7704667" cy="4789610"/>
            <a:chOff x="457200" y="1285875"/>
            <a:chExt cx="8229600" cy="5419725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7E73E019-F5CF-46DE-A505-4316A32BC9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95400"/>
              <a:ext cx="3657600" cy="1604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F50D0F-5C94-4113-A7C5-B300E5C223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971800"/>
              <a:ext cx="3657600" cy="182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995B292-BF16-41E5-8E4E-9FD19879F0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903788"/>
              <a:ext cx="3657600" cy="1801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8E2BAC2F-07FA-429A-9EBB-9A22372E9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1285875"/>
              <a:ext cx="4419600" cy="16002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 dirty="0"/>
                <a:t>1 Year Ago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A3487C77-1BC2-4675-A61C-E7D721BF8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3000375"/>
              <a:ext cx="4419600" cy="17526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 dirty="0"/>
                <a:t>2 Year Ago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</p:txBody>
        </p:sp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6CF87013-12ED-474B-A576-10D8D628A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4903788"/>
              <a:ext cx="4419600" cy="17526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/>
                <a:t>3 Year Ago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108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55BD7-6558-472B-99C5-5FC9A21E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9AF98-5A4C-46FD-8ED9-2EA6803B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C736B44-FE2B-438B-AB03-3765E4D2F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9" y="623333"/>
            <a:ext cx="5419725" cy="254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06FEDFC6-EA70-4333-AE00-AD50BF4D2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9" y="3164402"/>
            <a:ext cx="5419725" cy="254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5">
            <a:extLst>
              <a:ext uri="{FF2B5EF4-FFF2-40B4-BE49-F238E27FC236}">
                <a16:creationId xmlns:a16="http://schemas.microsoft.com/office/drawing/2014/main" id="{E5232285-297C-4147-B4A1-F58260DDC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489" y="701120"/>
            <a:ext cx="2743200" cy="236945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1700" dirty="0"/>
              <a:t>1 Year Ago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C8716377-62AD-421B-A278-633294F82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489" y="3274470"/>
            <a:ext cx="2743200" cy="236945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1700" dirty="0"/>
              <a:t>2 Year Ago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</p:txBody>
      </p:sp>
    </p:spTree>
    <p:extLst>
      <p:ext uri="{BB962C8B-B14F-4D97-AF65-F5344CB8AC3E}">
        <p14:creationId xmlns:p14="http://schemas.microsoft.com/office/powerpoint/2010/main" val="4099006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A84480-3E61-4D82-BE5F-2C60A59D2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Proposed Goal or Target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60638A-2137-4D37-A1E6-4A61F08A1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1795162"/>
          </a:xfrm>
        </p:spPr>
        <p:txBody>
          <a:bodyPr>
            <a:normAutofit/>
          </a:bodyPr>
          <a:lstStyle/>
          <a:p>
            <a:r>
              <a:rPr lang="en-CA" sz="3000" dirty="0"/>
              <a:t>To focus on and reduce slips, trips and falls, enterprise-wide, by 30% this winter season vs. the previous winter season.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4AA55F-6044-4A9E-BEF1-7DC0A20FF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62E9A7-A068-4C3F-BF1C-B142B741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C11CBAF9-5AD9-4D7D-B016-A4C865B8E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193513"/>
            <a:ext cx="370840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810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F8B870-E76A-4BA9-8EE1-ABBE2C22B4FD}">
  <ds:schemaRefs>
    <ds:schemaRef ds:uri="ac092f20-18a2-428e-b422-b0f4fc5806d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B089BC2-0A03-4C71-B5EE-0C8F2717E0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8BBDA2-F4BD-4A94-80A3-B49214477ACD}"/>
</file>

<file path=docProps/app.xml><?xml version="1.0" encoding="utf-8"?>
<Properties xmlns="http://schemas.openxmlformats.org/officeDocument/2006/extended-properties" xmlns:vt="http://schemas.openxmlformats.org/officeDocument/2006/docPropsVTypes">
  <TotalTime>2408</TotalTime>
  <Words>1598</Words>
  <Application>Microsoft Office PowerPoint</Application>
  <PresentationFormat>On-screen Show (4:3)</PresentationFormat>
  <Paragraphs>290</Paragraphs>
  <Slides>19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</vt:lpstr>
      <vt:lpstr>Arial Narrow</vt:lpstr>
      <vt:lpstr>Calibri</vt:lpstr>
      <vt:lpstr>Corbel</vt:lpstr>
      <vt:lpstr>Lucida Grande</vt:lpstr>
      <vt:lpstr>Montserrat</vt:lpstr>
      <vt:lpstr>Montserrat ExtraBold</vt:lpstr>
      <vt:lpstr>Trebuchet MS</vt:lpstr>
      <vt:lpstr>Verdana</vt:lpstr>
      <vt:lpstr>Wingdings 2</vt:lpstr>
      <vt:lpstr>Office Theme</vt:lpstr>
      <vt:lpstr>Chart</vt:lpstr>
      <vt:lpstr>GET A GRIP ON SAFETY</vt:lpstr>
      <vt:lpstr>Safety Moment</vt:lpstr>
      <vt:lpstr>Moment of Truth – Time to Self Assess</vt:lpstr>
      <vt:lpstr>Where are you now as a company? </vt:lpstr>
      <vt:lpstr>Slips, Trips and Falls - Impact on?</vt:lpstr>
      <vt:lpstr>Why Slips, Trips and Falls - Impact on?</vt:lpstr>
      <vt:lpstr>PowerPoint Presentation</vt:lpstr>
      <vt:lpstr>PowerPoint Presentation</vt:lpstr>
      <vt:lpstr>Proposed Goal or Target</vt:lpstr>
      <vt:lpstr>Why it works</vt:lpstr>
      <vt:lpstr>Annual Critical Initiative Preparation Work  (July – Sept)</vt:lpstr>
      <vt:lpstr>Annual Critical Site Conditioning Preparation Work  (Aug– Oct)</vt:lpstr>
      <vt:lpstr>Activity options 1-7 supporting program  (Sep-Apr)</vt:lpstr>
      <vt:lpstr>Example – activity package 1</vt:lpstr>
      <vt:lpstr>What does success look like (example provided by Suncor)</vt:lpstr>
      <vt:lpstr>PowerPoint Presentation</vt:lpstr>
      <vt:lpstr>Leadership engagement</vt:lpstr>
      <vt:lpstr>Planning, design, release</vt:lpstr>
      <vt:lpstr>Optimum program schedule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36</cp:revision>
  <dcterms:created xsi:type="dcterms:W3CDTF">2018-07-05T18:21:49Z</dcterms:created>
  <dcterms:modified xsi:type="dcterms:W3CDTF">2021-05-04T16:19:30Z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